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302" r:id="rId4"/>
    <p:sldId id="307" r:id="rId5"/>
    <p:sldId id="308" r:id="rId6"/>
    <p:sldId id="309" r:id="rId7"/>
    <p:sldId id="310" r:id="rId8"/>
    <p:sldId id="306" r:id="rId9"/>
    <p:sldId id="305" r:id="rId10"/>
    <p:sldId id="265" r:id="rId11"/>
    <p:sldId id="297" r:id="rId12"/>
    <p:sldId id="298" r:id="rId13"/>
    <p:sldId id="295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AA6428-67C2-49EC-A51A-28B4FE498A8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70891E30-D46D-47EF-8CAC-D899548AB1E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86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86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86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86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86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1986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86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1986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7AE471-9F00-4667-9484-B9B9B0FF727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70B67-B9C7-4377-BBE3-19588A38756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4455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1505-89C9-410D-A473-0EE187C3238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221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Online kép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CF83E6-C6C5-4931-A952-D258A04D69E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9826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B2D316-9FFB-444C-8816-12C7024CAFA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685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EE989-FC1E-445C-8AA2-85888013DAD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5359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F916A-B262-4F91-8EA0-BBAAFC86F4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9140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E1D4B-5DFF-4B3E-8A46-F1A6C3C431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995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6772-A861-479E-BEB1-DF96DA24ACC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686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86187-7B6C-4C72-8749-44A01AB8B17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0862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973C1-FD69-4D6F-B952-E576DA71748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947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1E5E6-9506-4283-A680-4C34B839148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18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201E5-2AE8-4030-B96F-84FE9E665A9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1287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76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76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76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76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76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76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76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B1B69AD-8B08-4B6B-9757-7B87561E7E9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EE5C-EAF0-4B49-A8DD-F24F9E672882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327525"/>
          </a:xfrm>
        </p:spPr>
        <p:txBody>
          <a:bodyPr/>
          <a:lstStyle/>
          <a:p>
            <a:endParaRPr lang="hu-HU" altLang="hu-HU" sz="4800"/>
          </a:p>
          <a:p>
            <a:endParaRPr lang="hu-HU" altLang="hu-HU" sz="4000"/>
          </a:p>
          <a:p>
            <a:pPr>
              <a:buFont typeface="Wingdings" panose="05000000000000000000" pitchFamily="2" charset="2"/>
              <a:buNone/>
            </a:pPr>
            <a:r>
              <a:rPr lang="hu-HU" altLang="hu-HU" sz="3600"/>
              <a:t>Mesterszakjaink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buFont typeface="Wingdings" panose="05000000000000000000" pitchFamily="2" charset="2"/>
              <a:buNone/>
            </a:pPr>
            <a:endParaRPr lang="hu-HU" altLang="hu-HU" sz="2400"/>
          </a:p>
          <a:p>
            <a:pPr>
              <a:spcBef>
                <a:spcPct val="55000"/>
              </a:spcBef>
              <a:buFont typeface="Wingdings" panose="05000000000000000000" pitchFamily="2" charset="2"/>
              <a:buNone/>
            </a:pPr>
            <a:r>
              <a:rPr lang="hu-HU" altLang="hu-HU" sz="1400"/>
              <a:t>Bartáné Kustár Katalin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1400"/>
              <a:t>tanulmányi osztályvezető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1125538"/>
            <a:ext cx="598328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Bölcsészettudományi Kar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00113" y="231775"/>
            <a:ext cx="463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Debreceni Egyetem</a:t>
            </a:r>
          </a:p>
        </p:txBody>
      </p:sp>
      <p:pic>
        <p:nvPicPr>
          <p:cNvPr id="2059" name="Picture 11" descr="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381250"/>
            <a:ext cx="4235450" cy="331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BB66-211E-4447-A518-D42A241B2D37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92175"/>
          </a:xfrm>
          <a:noFill/>
          <a:ln/>
        </p:spPr>
        <p:txBody>
          <a:bodyPr/>
          <a:lstStyle/>
          <a:p>
            <a:r>
              <a:rPr lang="hu-HU" altLang="hu-HU" sz="3600"/>
              <a:t>9 + 1 TANÁRI MA</a:t>
            </a:r>
            <a:br>
              <a:rPr lang="hu-HU" altLang="hu-HU" sz="3600"/>
            </a:br>
            <a:r>
              <a:rPr lang="hu-HU" altLang="hu-HU" sz="1800" b="0">
                <a:solidFill>
                  <a:schemeClr val="tx1"/>
                </a:solidFill>
              </a:rPr>
              <a:t>(a Felvételi Tájékoztatóban: tanár – xxxxtanár néven)</a:t>
            </a:r>
            <a:br>
              <a:rPr lang="hu-HU" altLang="hu-HU" sz="1800" b="0">
                <a:solidFill>
                  <a:schemeClr val="tx1"/>
                </a:solidFill>
              </a:rPr>
            </a:br>
            <a:endParaRPr lang="hu-HU" altLang="hu-HU" sz="1800" b="0">
              <a:solidFill>
                <a:schemeClr val="tx1"/>
              </a:solidFill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971550" y="1773238"/>
            <a:ext cx="8172450" cy="469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Angoltanár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Franciatanár</a:t>
            </a:r>
          </a:p>
          <a:p>
            <a:pPr lvl="1">
              <a:lnSpc>
                <a:spcPct val="125000"/>
              </a:lnSpc>
            </a:pPr>
            <a:r>
              <a:rPr lang="hu-HU" altLang="hu-HU" sz="18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</a:t>
            </a:r>
            <a:r>
              <a:rPr lang="hu-HU" altLang="hu-HU" sz="1800">
                <a:latin typeface="Tahoma" panose="020B0604030504040204" pitchFamily="34" charset="0"/>
              </a:rPr>
              <a:t> </a:t>
            </a:r>
            <a:r>
              <a:rPr lang="hu-HU" altLang="hu-HU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Hon- és népismerettanár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Latintanár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Lengyeltanár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Magyartanár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Némettanár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Orosztanár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Pedagógiatanár</a:t>
            </a:r>
          </a:p>
          <a:p>
            <a:pPr lvl="1">
              <a:lnSpc>
                <a:spcPct val="125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Történelemtanár</a:t>
            </a:r>
          </a:p>
          <a:p>
            <a:pPr lvl="1"/>
            <a:endParaRPr lang="hu-HU" altLang="hu-HU" sz="1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hu-HU" altLang="hu-HU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Belépési feltétel: </a:t>
            </a:r>
          </a:p>
          <a:p>
            <a:pPr lvl="1">
              <a:lnSpc>
                <a:spcPct val="120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1. szak (csak a BA-alapdiploma 120  kreditje alapján választható)</a:t>
            </a:r>
          </a:p>
          <a:p>
            <a:pPr lvl="1">
              <a:lnSpc>
                <a:spcPct val="120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2. szak 50 kreditje (ún. minor szak), nyelvi minor esetén további feltétel a felsőfokú C típusú nyelvvizsga megléte az adott nyelvből</a:t>
            </a:r>
          </a:p>
          <a:p>
            <a:pPr lvl="1">
              <a:lnSpc>
                <a:spcPct val="120000"/>
              </a:lnSpc>
            </a:pPr>
            <a:r>
              <a:rPr lang="hu-HU" altLang="hu-HU" sz="1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– 10 kredit pedagógiai-pszichológiai modul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endParaRPr lang="hu-HU" altLang="hu-HU" sz="1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9D76-5B35-4C57-86D5-02B81C190E09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27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Hozott pontok: </a:t>
            </a:r>
            <a:r>
              <a:rPr lang="hu-HU" altLang="hu-HU" sz="1600" b="1">
                <a:effectLst/>
              </a:rPr>
              <a:t>30 pont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Az alapképzési diploma, vagy beszámított főiskolai vagy egyetemi diploma minősítésének 6-szorosa.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Szóbeli vizsga: </a:t>
            </a:r>
            <a:r>
              <a:rPr lang="hu-HU" altLang="hu-HU" sz="1600" b="1">
                <a:effectLst/>
              </a:rPr>
              <a:t>60 pont </a:t>
            </a:r>
            <a:r>
              <a:rPr lang="hu-HU" altLang="hu-HU" sz="1600">
                <a:effectLst/>
              </a:rPr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30 pont pedagógia-pszichológia témakörből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30 pont a szakmai feleletre / szakonként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Többletpont:   </a:t>
            </a:r>
            <a:r>
              <a:rPr lang="hu-HU" altLang="hu-HU" sz="1600" b="1">
                <a:effectLst/>
              </a:rPr>
              <a:t>10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– Nyelvvizsgáért 			  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– Kiemelkedő szakmai tevékenységért	10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	– Előnyben részesítés jogcímen 	 	  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Nappali tagozaton a felvétel feltétele a második tanári szakképzettséghez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>
                <a:effectLst/>
              </a:rPr>
              <a:t>kapcsolódó szakmai szóbeli vizsga teljesítése is.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600" b="1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 altLang="hu-HU" sz="2600"/>
              <a:t>A tanári MA felvételi pontszámítása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14C5-21A5-4EF7-81E0-A78F871B32D9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Felvételi időpontok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/>
              <a:t>Diszciplináris MA: 	</a:t>
            </a:r>
            <a:r>
              <a:rPr lang="hu-HU" altLang="hu-HU">
                <a:solidFill>
                  <a:schemeClr val="accent1"/>
                </a:solidFill>
              </a:rPr>
              <a:t>június 10–14.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/>
              <a:t>pszichológia:		június 10-21.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/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Tanári MA:		</a:t>
            </a:r>
            <a:r>
              <a:rPr lang="hu-HU" altLang="hu-HU">
                <a:solidFill>
                  <a:schemeClr val="accent1"/>
                </a:solidFill>
              </a:rPr>
              <a:t>június 24–25.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/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Vizsgadíj: 3000 Ft/mesterszak.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buFont typeface="Wingdings" panose="05000000000000000000" pitchFamily="2" charset="2"/>
              <a:buNone/>
            </a:pPr>
            <a:endParaRPr lang="hu-HU" altLang="hu-H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EDA5-76E2-465F-AFEA-84577C22FDC7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142287" cy="1431925"/>
          </a:xfrm>
        </p:spPr>
        <p:txBody>
          <a:bodyPr/>
          <a:lstStyle/>
          <a:p>
            <a:r>
              <a:rPr lang="hu-HU" altLang="hu-HU" sz="3600"/>
              <a:t>További információk: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6113"/>
            <a:ext cx="3889375" cy="3600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 b="1"/>
              <a:t>Jelentkezési határidő: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2013. március 1.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A nyomtatvány beszerezhető: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1800"/>
              <a:t>– A Felvételi tájékozatóban egy db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1800"/>
              <a:t>– E-felvételi a www.felvi.hu oldalon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u-HU" altLang="hu-HU" sz="1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200"/>
              <a:t>btk.unideb.hu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200"/>
              <a:t>tanarkepzes.unideb.hu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200"/>
              <a:t>www.felvi.hu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u-HU" altLang="hu-HU" sz="22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1066800" y="4292600"/>
            <a:ext cx="75438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hu-HU" altLang="hu-HU"/>
          </a:p>
          <a:p>
            <a:pPr algn="ctr">
              <a:buFont typeface="Wingdings" panose="05000000000000000000" pitchFamily="2" charset="2"/>
              <a:buNone/>
            </a:pPr>
            <a:endParaRPr lang="hu-HU" altLang="hu-HU"/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Köszönöm a figyelmüket!</a:t>
            </a:r>
          </a:p>
        </p:txBody>
      </p:sp>
      <p:pic>
        <p:nvPicPr>
          <p:cNvPr id="240649" name="Picture 9" descr="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060575"/>
            <a:ext cx="3949700" cy="326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A369-8210-42B6-82C5-BEAE6C1597D1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543800" cy="1268413"/>
          </a:xfrm>
          <a:noFill/>
          <a:ln/>
        </p:spPr>
        <p:txBody>
          <a:bodyPr/>
          <a:lstStyle/>
          <a:p>
            <a:r>
              <a:rPr lang="hu-HU" altLang="hu-HU" sz="4000"/>
              <a:t>20 DISZCIPLINÁRIS MA</a:t>
            </a:r>
          </a:p>
        </p:txBody>
      </p:sp>
      <p:sp>
        <p:nvSpPr>
          <p:cNvPr id="1996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59700" cy="5759450"/>
          </a:xfrm>
          <a:noFill/>
          <a:ln/>
        </p:spPr>
        <p:txBody>
          <a:bodyPr/>
          <a:lstStyle/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Amerikanisztika 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Andragógia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Anglisztika 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Digitális bölcsészet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Esztétika 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Filozófia 	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Finnugrisztika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Fordító és tolmács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Hungarológia 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Klasszika-filológia 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Kommunikáció és médiatudomány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Magyar nyelv és irodalom 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Német nyelv, irodalom és kultúra 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Néprajz 	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Neveléstudomány 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Pszichológia 	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Szlavisztika 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Szociológia 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Szociálpolitika 	</a:t>
            </a:r>
          </a:p>
          <a:p>
            <a:pPr marL="990600" lvl="1" indent="-533400">
              <a:lnSpc>
                <a:spcPct val="85000"/>
              </a:lnSpc>
            </a:pPr>
            <a:r>
              <a:rPr lang="hu-HU" altLang="hu-HU" sz="1600" b="1"/>
              <a:t>Történelem</a:t>
            </a:r>
            <a:r>
              <a:rPr lang="hu-HU" altLang="hu-HU" sz="1800"/>
              <a:t> 	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hu-HU" altLang="hu-HU" sz="180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hu-HU" altLang="hu-H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B511-233A-42BC-BB00-61586B9D0E84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543800" cy="900112"/>
          </a:xfrm>
        </p:spPr>
        <p:txBody>
          <a:bodyPr/>
          <a:lstStyle/>
          <a:p>
            <a:r>
              <a:rPr lang="hu-HU" altLang="hu-HU" sz="3600"/>
              <a:t>A BTK szakstruktúrája - 2013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28775"/>
            <a:ext cx="7543800" cy="522922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None/>
            </a:pPr>
            <a:r>
              <a:rPr lang="hu-HU" altLang="hu-HU" sz="1200" b="1">
                <a:solidFill>
                  <a:srgbClr val="FF0000"/>
                </a:solidFill>
                <a:effectLst/>
              </a:rPr>
              <a:t>BA 				Diszciplináris MA		Tanári MA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andragógia			andragógia</a:t>
            </a:r>
            <a:r>
              <a:rPr lang="hu-HU" altLang="hu-HU" sz="1200" i="1">
                <a:effectLst/>
              </a:rPr>
              <a:t>	</a:t>
            </a:r>
            <a:r>
              <a:rPr lang="hu-HU" altLang="hu-HU" sz="1200">
                <a:effectLst/>
              </a:rPr>
              <a:t>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anglisztika			anglisztika, amerikanisztika 	angoltanár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germ. / német 		német nyelv, irodalom és kultúra	némettanár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germ. / néderlandisztika		-	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kommunikáció- és méd.		kommunikáció- és médiatudomány	-</a:t>
            </a:r>
            <a:endParaRPr lang="hu-HU" altLang="hu-HU" sz="1200" i="1">
              <a:effectLst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magyar			magyar, finnugor 		magyartanár 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néprajz			néprajz			hon- és népismerettanár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solidFill>
                  <a:schemeClr val="accent1"/>
                </a:solidFill>
                <a:effectLst/>
              </a:rPr>
              <a:t>ókori nyelvek és kultúra</a:t>
            </a:r>
            <a:r>
              <a:rPr lang="hu-HU" altLang="hu-HU" sz="1200">
                <a:effectLst/>
              </a:rPr>
              <a:t>		Klasszika-filológia		latintanár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pedagógia			neveléstudomány		pedagógiatanár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politológia			-			-</a:t>
            </a:r>
            <a:r>
              <a:rPr lang="hu-HU" altLang="hu-HU" sz="1200" i="1">
                <a:effectLst/>
              </a:rPr>
              <a:t>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pszichológia			pszichológia			-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romanisztika / francia 		-</a:t>
            </a:r>
            <a:r>
              <a:rPr lang="hu-HU" altLang="hu-HU" sz="1200" i="1">
                <a:effectLst/>
              </a:rPr>
              <a:t> </a:t>
            </a:r>
            <a:r>
              <a:rPr lang="hu-HU" altLang="hu-HU" sz="1200">
                <a:effectLst/>
              </a:rPr>
              <a:t>			franciatanár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romanisztika / olasz		-			-</a:t>
            </a:r>
            <a:r>
              <a:rPr lang="hu-HU" altLang="hu-HU" sz="1200" i="1">
                <a:effectLst/>
              </a:rPr>
              <a:t>  </a:t>
            </a:r>
            <a:r>
              <a:rPr lang="hu-HU" altLang="hu-HU" sz="1200">
                <a:effectLst/>
              </a:rPr>
              <a:t>		</a:t>
            </a:r>
            <a:endParaRPr lang="hu-HU" altLang="hu-HU" sz="1200" i="1">
              <a:effectLst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szabad bölcsészet		filozófia, esztétika		-	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solidFill>
                  <a:schemeClr val="accent1"/>
                </a:solidFill>
                <a:effectLst/>
              </a:rPr>
              <a:t>szlavisztika / lengyel</a:t>
            </a:r>
            <a:r>
              <a:rPr lang="hu-HU" altLang="hu-HU" sz="1200">
                <a:effectLst/>
              </a:rPr>
              <a:t> 		</a:t>
            </a:r>
            <a:r>
              <a:rPr lang="hu-HU" altLang="hu-HU" sz="1200">
                <a:solidFill>
                  <a:schemeClr val="accent1"/>
                </a:solidFill>
                <a:effectLst/>
              </a:rPr>
              <a:t>szlavisztika / lengyel</a:t>
            </a:r>
            <a:r>
              <a:rPr lang="hu-HU" altLang="hu-HU" sz="1200">
                <a:effectLst/>
              </a:rPr>
              <a:t>		lengyeltanár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szlavisztika / orosz		szlavisztika / orosz	</a:t>
            </a:r>
            <a:r>
              <a:rPr lang="hu-HU" altLang="hu-HU" sz="1200" i="1">
                <a:effectLst/>
              </a:rPr>
              <a:t> </a:t>
            </a:r>
            <a:r>
              <a:rPr lang="hu-HU" altLang="hu-HU" sz="1200">
                <a:effectLst/>
              </a:rPr>
              <a:t>	orosztanár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szociális munka		szociálpolitika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szociológia			szociológia			-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történelem			történelem			történelemtanár	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hu-HU" altLang="hu-HU" sz="1200">
              <a:effectLst/>
            </a:endParaRPr>
          </a:p>
          <a:p>
            <a:pPr lvl="4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hungarológia		 </a:t>
            </a:r>
          </a:p>
          <a:p>
            <a:pPr lvl="4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digitális bölcsészet</a:t>
            </a:r>
          </a:p>
          <a:p>
            <a:pPr lvl="4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hu-HU" altLang="hu-HU" sz="1200">
                <a:effectLst/>
              </a:rPr>
              <a:t>		</a:t>
            </a:r>
            <a:r>
              <a:rPr lang="hu-HU" altLang="hu-HU" sz="1200">
                <a:solidFill>
                  <a:srgbClr val="FFFF00"/>
                </a:solidFill>
                <a:effectLst/>
              </a:rPr>
              <a:t>fordító és tolmács</a:t>
            </a:r>
            <a:r>
              <a:rPr lang="hu-HU" altLang="hu-HU" sz="1200">
                <a:effectLst/>
              </a:rPr>
              <a:t> 		</a:t>
            </a:r>
            <a:endParaRPr lang="hu-HU" altLang="hu-HU" sz="1200"/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1042988" y="1844675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3348038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6443663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9B0-B868-4F62-96E6-E4966EF3A54C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66298" name="Group 58"/>
          <p:cNvGraphicFramePr>
            <a:graphicFrameLocks noGrp="1"/>
          </p:cNvGraphicFramePr>
          <p:nvPr>
            <p:ph type="tbl" idx="1"/>
          </p:nvPr>
        </p:nvGraphicFramePr>
        <p:xfrm>
          <a:off x="900113" y="1981200"/>
          <a:ext cx="8064500" cy="4467225"/>
        </p:xfrm>
        <a:graphic>
          <a:graphicData uri="http://schemas.openxmlformats.org/drawingml/2006/table">
            <a:tbl>
              <a:tblPr/>
              <a:tblGrid>
                <a:gridCol w="2687637">
                  <a:extLst>
                    <a:ext uri="{9D8B030D-6E8A-4147-A177-3AD203B41FA5}">
                      <a16:colId xmlns:a16="http://schemas.microsoft.com/office/drawing/2014/main" val="9133976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876821179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4004343409"/>
                    </a:ext>
                  </a:extLst>
                </a:gridCol>
              </a:tblGrid>
              <a:tr h="511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Tkr. oklevél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Egyéb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923585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Amerikanisztika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Anglisztika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anglisztika minor + angol felsőfokú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995971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Andragógia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Andragógia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Pedagógia, pszichológia, pedagógus szakképzettség + 30 kr (10 kr bölcsész, 20 kr. Ped-pszich)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523781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Anglisztika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Anglisztika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anglisztika minor + angol felsőfokú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702959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Digitális bölcsészet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Magyar, történelem, néprajz, szabad bölcsészet, anglisztika, germanisztika, romanisztika, szlavisztika, kommunilkáció, szociológia </a:t>
                      </a: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 középszintű angol nyelvtudás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6783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4C0A-707A-4D34-93D6-D208CC6994EA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68337" name="Group 49"/>
          <p:cNvGraphicFramePr>
            <a:graphicFrameLocks noGrp="1"/>
          </p:cNvGraphicFramePr>
          <p:nvPr>
            <p:ph idx="1"/>
          </p:nvPr>
        </p:nvGraphicFramePr>
        <p:xfrm>
          <a:off x="900113" y="1981200"/>
          <a:ext cx="8064500" cy="4518025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1769059159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1041239459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769333910"/>
                    </a:ext>
                  </a:extLst>
                </a:gridCol>
              </a:tblGrid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Tkr. értékű oklevél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Egyéb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398882"/>
                  </a:ext>
                </a:extLst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Esztétika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esztétika szakirány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bármely más szaki. vagy 50 kr. esztétika + középfokú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257237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Filozófia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filozófia szakirány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Szabad bölcsészet – bármely más szaki. vagy 50 kr. filozófia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69110"/>
                  </a:ext>
                </a:extLst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Finnugrisztika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 - finn specializáció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finn specializációval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763262"/>
                  </a:ext>
                </a:extLst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Hungarológia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 vagy történelem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Néprajz, anglisztika, germanisztika, romanisztika, szlavisztika, szabad bölcsészet, kommunikáció, politológia +12 kr m. ir., nyelv., tört.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90456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E71E-B391-4903-B893-0CED242CE2E1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70386" name="Group 50"/>
          <p:cNvGraphicFramePr>
            <a:graphicFrameLocks noGrp="1"/>
          </p:cNvGraphicFramePr>
          <p:nvPr>
            <p:ph idx="1"/>
          </p:nvPr>
        </p:nvGraphicFramePr>
        <p:xfrm>
          <a:off x="900113" y="1916113"/>
          <a:ext cx="8064500" cy="4705350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3353497112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194350023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3055278882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Tkr. értékű oklevél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Egyéb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69700"/>
                  </a:ext>
                </a:extLst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Klasszika-filológia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Ókori nyelvek és kultúrák – klasszika-filológia szakirány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latin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95000"/>
                  </a:ext>
                </a:extLst>
              </a:tr>
              <a:tr h="652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Kommunikáció- és médiatudomány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Kommunikáció- és médiatudomány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kommunikáció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584942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Magyar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magyar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152116"/>
                  </a:ext>
                </a:extLst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Német nyelv, irodalom és kultúra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Germanisztika-német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alapszak + német minor + német felsőfokú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993287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Néprajz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Néprajz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néprajz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436828"/>
                  </a:ext>
                </a:extLst>
              </a:tr>
              <a:tr h="884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Neveléstudomány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Pedagógia, tanító, óvodapedagógus, gyógypedagógus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Andragógia, pszichológia, szociálpedagógia + 15 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9240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F449-7E68-4B85-81C5-1B5DB3E4C887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72436" name="Group 52"/>
          <p:cNvGraphicFramePr>
            <a:graphicFrameLocks noGrp="1"/>
          </p:cNvGraphicFramePr>
          <p:nvPr>
            <p:ph idx="1"/>
          </p:nvPr>
        </p:nvGraphicFramePr>
        <p:xfrm>
          <a:off x="900113" y="1916113"/>
          <a:ext cx="8064500" cy="4249737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32815286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3316474372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1856339486"/>
                    </a:ext>
                  </a:extLst>
                </a:gridCol>
              </a:tblGrid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Tkr. értékű oklevél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Egyéb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136874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Pszichológia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Pszichológia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618718"/>
                  </a:ext>
                </a:extLst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Szlavisztika (orosz)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Szlavisztika-orosz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Szlavisztika-lengyel + orosz középfokú C nyelvv.</a:t>
                      </a:r>
                      <a:b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</a:b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orosz minor + középfokú C nyv.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413986"/>
                  </a:ext>
                </a:extLst>
              </a:tr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Szociológia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Történelem, politológia, szociális munka, kommunikáció + 20 kr szociológiai, társ.tud. ism.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04877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Szociálpolitika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Szociális munka, szociálpedagógia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Szociológia, politológia + 30 kr. szoc. ism.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191475"/>
                  </a:ext>
                </a:extLst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történelem 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04158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7788-5738-44A9-8FF3-88136402BD67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Bemeneti feltételek</a:t>
            </a:r>
          </a:p>
        </p:txBody>
      </p:sp>
      <p:graphicFrame>
        <p:nvGraphicFramePr>
          <p:cNvPr id="265258" name="Group 42"/>
          <p:cNvGraphicFramePr>
            <a:graphicFrameLocks noGrp="1"/>
          </p:cNvGraphicFramePr>
          <p:nvPr>
            <p:ph idx="1"/>
          </p:nvPr>
        </p:nvGraphicFramePr>
        <p:xfrm>
          <a:off x="900113" y="1981200"/>
          <a:ext cx="7710487" cy="1736725"/>
        </p:xfrm>
        <a:graphic>
          <a:graphicData uri="http://schemas.openxmlformats.org/drawingml/2006/table">
            <a:tbl>
              <a:tblPr/>
              <a:tblGrid>
                <a:gridCol w="2568575">
                  <a:extLst>
                    <a:ext uri="{9D8B030D-6E8A-4147-A177-3AD203B41FA5}">
                      <a16:colId xmlns:a16="http://schemas.microsoft.com/office/drawing/2014/main" val="2505640420"/>
                    </a:ext>
                  </a:extLst>
                </a:gridCol>
                <a:gridCol w="2573337">
                  <a:extLst>
                    <a:ext uri="{9D8B030D-6E8A-4147-A177-3AD203B41FA5}">
                      <a16:colId xmlns:a16="http://schemas.microsoft.com/office/drawing/2014/main" val="3205926404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1645835344"/>
                    </a:ext>
                  </a:extLst>
                </a:gridCol>
              </a:tblGrid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Mesterszak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Tkr. értékű oklevél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Egyéb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758763"/>
                  </a:ext>
                </a:extLst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Fordító és tolmács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Bármely szak + első idegen nyelvből felsőfokú C nyelvv. + második idegen nyelvből középfokú C nyelvv.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138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D5-42D1-49B2-B283-C9D272AB5BF8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 altLang="hu-HU" sz="2600"/>
              <a:t>A diszciplináris MA felvételi pontszámítása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164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 b="1">
                <a:effectLst/>
              </a:rPr>
              <a:t>2013</a:t>
            </a:r>
            <a:r>
              <a:rPr lang="hu-HU" altLang="hu-HU" sz="1800">
                <a:effectLst/>
              </a:rPr>
              <a:t>: SZÓBELI FELVÉTELI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	kivétel: </a:t>
            </a:r>
            <a:r>
              <a:rPr lang="hu-HU" altLang="hu-HU" sz="1800">
                <a:solidFill>
                  <a:srgbClr val="FF0000"/>
                </a:solidFill>
                <a:effectLst/>
              </a:rPr>
              <a:t>fordító és tolmács</a:t>
            </a:r>
            <a:r>
              <a:rPr lang="hu-HU" altLang="hu-HU" sz="1800">
                <a:solidFill>
                  <a:schemeClr val="accent1"/>
                </a:solidFill>
                <a:effectLst/>
              </a:rPr>
              <a:t> (írásbeli - fordítások)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800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 b="1">
                <a:effectLst/>
              </a:rPr>
              <a:t>A pontszámítás: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felvételi vizsga: 			75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oklevél minősítése alapján: 		15 pont (minősítés x 3)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többletpont:			max. 10 pont</a:t>
            </a:r>
          </a:p>
          <a:p>
            <a:pPr>
              <a:lnSpc>
                <a:spcPct val="80000"/>
              </a:lnSpc>
            </a:pPr>
            <a:endParaRPr lang="hu-HU" altLang="hu-HU" sz="1800" b="1">
              <a:effectLst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 b="1">
                <a:effectLst/>
              </a:rPr>
              <a:t>A többletpontok megoszlása </a:t>
            </a:r>
            <a:r>
              <a:rPr lang="hu-HU" altLang="hu-HU" sz="1800">
                <a:effectLst/>
              </a:rPr>
              <a:t>(maximum 10 többletpont adható):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előnyben részesítés: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>
                <a:effectLst/>
              </a:rPr>
              <a:t>		fogyatékosság			2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>
                <a:effectLst/>
              </a:rPr>
              <a:t>		gyermekgondozás			1 pont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>
                <a:effectLst/>
              </a:rPr>
              <a:t>		hátrányos helyzet  (halmozottan):		1 pont (2 pont) 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2. nyelvvizsga (közép C):  2 pont, (felső C): 3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3. nyelvvizsga (közép C):  3 pont, (felső C): 5 pont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800">
                <a:effectLst/>
              </a:rPr>
              <a:t>	— kiemelkedő tudományos teljesítmény:    5 pont 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400">
                <a:effectLst/>
              </a:rPr>
              <a:t>		(OTDK helyezés,  DETEP, publikáció)</a:t>
            </a:r>
          </a:p>
          <a:p>
            <a:pPr>
              <a:lnSpc>
                <a:spcPct val="80000"/>
              </a:lnSpc>
            </a:pPr>
            <a:endParaRPr lang="hu-HU" altLang="hu-HU" sz="1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1213</TotalTime>
  <Words>510</Words>
  <Application>Microsoft Office PowerPoint</Application>
  <PresentationFormat>Diavetítés a képernyőre (4:3 oldalarány)</PresentationFormat>
  <Paragraphs>216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Times New Roman</vt:lpstr>
      <vt:lpstr>Tahoma</vt:lpstr>
      <vt:lpstr>Wingdings</vt:lpstr>
      <vt:lpstr>Arial</vt:lpstr>
      <vt:lpstr>Szikra</vt:lpstr>
      <vt:lpstr>PowerPoint-bemutató</vt:lpstr>
      <vt:lpstr>20 DISZCIPLINÁRIS MA</vt:lpstr>
      <vt:lpstr>A BTK szakstruktúrája - 2013</vt:lpstr>
      <vt:lpstr>Bemeneti feltételek</vt:lpstr>
      <vt:lpstr>Bemeneti feltételek</vt:lpstr>
      <vt:lpstr>Bemeneti feltételek</vt:lpstr>
      <vt:lpstr>Bemeneti feltételek</vt:lpstr>
      <vt:lpstr>Bemeneti feltételek</vt:lpstr>
      <vt:lpstr>A diszciplináris MA felvételi pontszámítása</vt:lpstr>
      <vt:lpstr>9 + 1 TANÁRI MA (a Felvételi Tájékoztatóban: tanár – xxxxtanár néven) </vt:lpstr>
      <vt:lpstr>A tanári MA felvételi pontszámítása</vt:lpstr>
      <vt:lpstr>Felvételi időpontok</vt:lpstr>
      <vt:lpstr>További információk: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70</cp:revision>
  <dcterms:created xsi:type="dcterms:W3CDTF">2007-12-01T14:50:18Z</dcterms:created>
  <dcterms:modified xsi:type="dcterms:W3CDTF">2017-06-20T13:37:34Z</dcterms:modified>
</cp:coreProperties>
</file>