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4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4" r:id="rId3"/>
    <p:sldId id="302" r:id="rId4"/>
    <p:sldId id="307" r:id="rId5"/>
    <p:sldId id="308" r:id="rId6"/>
    <p:sldId id="309" r:id="rId7"/>
    <p:sldId id="310" r:id="rId8"/>
    <p:sldId id="306" r:id="rId9"/>
    <p:sldId id="305" r:id="rId10"/>
    <p:sldId id="265" r:id="rId11"/>
    <p:sldId id="297" r:id="rId12"/>
    <p:sldId id="298" r:id="rId13"/>
    <p:sldId id="295" r:id="rId14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66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64" autoAdjust="0"/>
  </p:normalViewPr>
  <p:slideViewPr>
    <p:cSldViewPr>
      <p:cViewPr varScale="1">
        <p:scale>
          <a:sx n="69" d="100"/>
          <a:sy n="69" d="100"/>
        </p:scale>
        <p:origin x="151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hu-HU" altLang="hu-HU"/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hu-HU" altLang="hu-HU"/>
          </a:p>
        </p:txBody>
      </p:sp>
      <p:sp>
        <p:nvSpPr>
          <p:cNvPr id="2293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hu-HU" altLang="hu-HU"/>
          </a:p>
        </p:txBody>
      </p:sp>
      <p:sp>
        <p:nvSpPr>
          <p:cNvPr id="2293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8AA6428-67C2-49EC-A51A-28B4FE498A87}" type="slidenum">
              <a:rPr lang="hu-HU" altLang="hu-HU"/>
              <a:pPr/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</a:defRPr>
            </a:lvl1pPr>
          </a:lstStyle>
          <a:p>
            <a:endParaRPr lang="hu-HU" altLang="hu-HU"/>
          </a:p>
        </p:txBody>
      </p:sp>
      <p:sp>
        <p:nvSpPr>
          <p:cNvPr id="2263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endParaRPr lang="hu-HU" altLang="hu-HU"/>
          </a:p>
        </p:txBody>
      </p:sp>
      <p:sp>
        <p:nvSpPr>
          <p:cNvPr id="22630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263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Mintaszöveg szerkesztése</a:t>
            </a:r>
          </a:p>
          <a:p>
            <a:pPr lvl="1"/>
            <a:r>
              <a:rPr lang="hu-HU" altLang="hu-HU" smtClean="0"/>
              <a:t>Második szint</a:t>
            </a:r>
          </a:p>
          <a:p>
            <a:pPr lvl="2"/>
            <a:r>
              <a:rPr lang="hu-HU" altLang="hu-HU" smtClean="0"/>
              <a:t>Harmadik szint</a:t>
            </a:r>
          </a:p>
          <a:p>
            <a:pPr lvl="3"/>
            <a:r>
              <a:rPr lang="hu-HU" altLang="hu-HU" smtClean="0"/>
              <a:t>Negyedik szint</a:t>
            </a:r>
          </a:p>
          <a:p>
            <a:pPr lvl="4"/>
            <a:r>
              <a:rPr lang="hu-HU" altLang="hu-HU" smtClean="0"/>
              <a:t>Ötödik szint</a:t>
            </a:r>
          </a:p>
        </p:txBody>
      </p:sp>
      <p:sp>
        <p:nvSpPr>
          <p:cNvPr id="2263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</a:defRPr>
            </a:lvl1pPr>
          </a:lstStyle>
          <a:p>
            <a:endParaRPr lang="hu-HU" altLang="hu-HU"/>
          </a:p>
        </p:txBody>
      </p:sp>
      <p:sp>
        <p:nvSpPr>
          <p:cNvPr id="2263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70891E30-D46D-47EF-8CAC-D899548AB1E6}" type="slidenum">
              <a:rPr lang="hu-HU" altLang="hu-HU"/>
              <a:pPr/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658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198659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98660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184 w 5184"/>
                  <a:gd name="T3" fmla="*/ 3159 h 3159"/>
                  <a:gd name="T4" fmla="*/ 5184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8661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6 w 556"/>
                  <a:gd name="T5" fmla="*/ 3159 h 3159"/>
                  <a:gd name="T6" fmla="*/ 556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</p:grpSp>
        <p:sp>
          <p:nvSpPr>
            <p:cNvPr id="198662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>
                <a:gd name="T0" fmla="*/ 0 w 12"/>
                <a:gd name="T1" fmla="*/ 0 h 420"/>
                <a:gd name="T2" fmla="*/ 0 w 12"/>
                <a:gd name="T3" fmla="*/ 420 h 420"/>
                <a:gd name="T4" fmla="*/ 12 w 12"/>
                <a:gd name="T5" fmla="*/ 420 h 420"/>
                <a:gd name="T6" fmla="*/ 12 w 12"/>
                <a:gd name="T7" fmla="*/ 0 h 420"/>
                <a:gd name="T8" fmla="*/ 0 w 12"/>
                <a:gd name="T9" fmla="*/ 0 h 420"/>
                <a:gd name="T10" fmla="*/ 0 w 12"/>
                <a:gd name="T11" fmla="*/ 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198663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1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1 w 251"/>
                <a:gd name="T7" fmla="*/ 12 h 12"/>
                <a:gd name="T8" fmla="*/ 251 w 251"/>
                <a:gd name="T9" fmla="*/ 0 h 12"/>
                <a:gd name="T10" fmla="*/ 251 w 251"/>
                <a:gd name="T11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198664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251 w 251"/>
                <a:gd name="T5" fmla="*/ 12 h 12"/>
                <a:gd name="T6" fmla="*/ 2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grpSp>
          <p:nvGrpSpPr>
            <p:cNvPr id="198665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98666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8667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8668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8669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8670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8671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>
                  <a:gd name="T0" fmla="*/ 0 w 418"/>
                  <a:gd name="T1" fmla="*/ 0 h 12"/>
                  <a:gd name="T2" fmla="*/ 0 w 418"/>
                  <a:gd name="T3" fmla="*/ 12 h 12"/>
                  <a:gd name="T4" fmla="*/ 418 w 418"/>
                  <a:gd name="T5" fmla="*/ 12 h 12"/>
                  <a:gd name="T6" fmla="*/ 418 w 418"/>
                  <a:gd name="T7" fmla="*/ 0 h 12"/>
                  <a:gd name="T8" fmla="*/ 0 w 418"/>
                  <a:gd name="T9" fmla="*/ 0 h 12"/>
                  <a:gd name="T10" fmla="*/ 0 w 418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</p:grpSp>
      </p:grpSp>
      <p:sp>
        <p:nvSpPr>
          <p:cNvPr id="19867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hu-HU" altLang="hu-HU" noProof="0" smtClean="0"/>
              <a:t>Mintacím szerkesztése</a:t>
            </a:r>
          </a:p>
        </p:txBody>
      </p:sp>
      <p:sp>
        <p:nvSpPr>
          <p:cNvPr id="19867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hu-HU" altLang="hu-HU" noProof="0" smtClean="0"/>
              <a:t>Alcím mintájának szerkesztése</a:t>
            </a:r>
          </a:p>
        </p:txBody>
      </p:sp>
      <p:sp>
        <p:nvSpPr>
          <p:cNvPr id="198674" name="Rectangle 18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198675" name="Rectangle 19"/>
          <p:cNvSpPr>
            <a:spLocks noGrp="1" noChangeArrowheads="1"/>
          </p:cNvSpPr>
          <p:nvPr>
            <p:ph type="ftr" sz="quarter" idx="3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198676" name="Rectangle 2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57AE471-9F00-4667-9484-B9B9B0FF7277}" type="slidenum">
              <a:rPr lang="hu-HU" altLang="hu-HU"/>
              <a:pPr/>
              <a:t>‹#›</a:t>
            </a:fld>
            <a:endParaRPr lang="hu-HU" alt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470B67-B9C7-4377-BBE3-19588A38756B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4244552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F01505-89C9-410D-A473-0EE187C32381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8922159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Cím, szöveg és áb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Online kép helye 3"/>
          <p:cNvSpPr>
            <a:spLocks noGrp="1"/>
          </p:cNvSpPr>
          <p:nvPr>
            <p:ph type="clipArt"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/>
          <a:p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ECF83E6-C6C5-4931-A952-D258A04D69E7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7998261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Cím és tábláz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áblázat helye 2"/>
          <p:cNvSpPr>
            <a:spLocks noGrp="1"/>
          </p:cNvSpPr>
          <p:nvPr>
            <p:ph type="tbl" idx="1"/>
          </p:nvPr>
        </p:nvSpPr>
        <p:spPr>
          <a:xfrm>
            <a:off x="1066800" y="1981200"/>
            <a:ext cx="7543800" cy="4114800"/>
          </a:xfrm>
        </p:spPr>
        <p:txBody>
          <a:bodyPr/>
          <a:lstStyle/>
          <a:p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4B2D316-9FFB-444C-8816-12C7024CAFA1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4168512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2EE989-FC1E-445C-8AA2-85888013DADF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553595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EF916A-B262-4F91-8EA0-BBAAFC86F430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591400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DE1D4B-5DFF-4B3E-8A46-F1A6C3C43108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919951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C26772-A861-479E-BEB1-DF96DA24ACCD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086863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686187-7B6C-4C72-8749-44A01AB8B173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008624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3973C1-FD69-4D6F-B952-E576DA71748D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279471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41E5E6-9506-4283-A680-4C34B839148F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2188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3201E5-2AE8-4030-B96F-84FE9E665A96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612876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763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97635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184 w 5184"/>
                <a:gd name="T3" fmla="*/ 3159 h 3159"/>
                <a:gd name="T4" fmla="*/ 5184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197636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6 w 556"/>
                <a:gd name="T5" fmla="*/ 3159 h 3159"/>
                <a:gd name="T6" fmla="*/ 556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grpSp>
          <p:nvGrpSpPr>
            <p:cNvPr id="197637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97638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639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640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641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642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643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>
                  <a:gd name="T0" fmla="*/ 0 w 12"/>
                  <a:gd name="T1" fmla="*/ 0 h 420"/>
                  <a:gd name="T2" fmla="*/ 0 w 12"/>
                  <a:gd name="T3" fmla="*/ 420 h 420"/>
                  <a:gd name="T4" fmla="*/ 12 w 12"/>
                  <a:gd name="T5" fmla="*/ 420 h 420"/>
                  <a:gd name="T6" fmla="*/ 12 w 12"/>
                  <a:gd name="T7" fmla="*/ 0 h 420"/>
                  <a:gd name="T8" fmla="*/ 0 w 12"/>
                  <a:gd name="T9" fmla="*/ 0 h 420"/>
                  <a:gd name="T10" fmla="*/ 0 w 12"/>
                  <a:gd name="T11" fmla="*/ 0 h 4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644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251 w 251"/>
                  <a:gd name="T5" fmla="*/ 12 h 12"/>
                  <a:gd name="T6" fmla="*/ 2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645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1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1 w 251"/>
                  <a:gd name="T7" fmla="*/ 12 h 12"/>
                  <a:gd name="T8" fmla="*/ 251 w 251"/>
                  <a:gd name="T9" fmla="*/ 0 h 12"/>
                  <a:gd name="T10" fmla="*/ 251 w 251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646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>
                  <a:gd name="T0" fmla="*/ 0 w 418"/>
                  <a:gd name="T1" fmla="*/ 0 h 12"/>
                  <a:gd name="T2" fmla="*/ 0 w 418"/>
                  <a:gd name="T3" fmla="*/ 12 h 12"/>
                  <a:gd name="T4" fmla="*/ 418 w 418"/>
                  <a:gd name="T5" fmla="*/ 12 h 12"/>
                  <a:gd name="T6" fmla="*/ 418 w 418"/>
                  <a:gd name="T7" fmla="*/ 0 h 12"/>
                  <a:gd name="T8" fmla="*/ 0 w 418"/>
                  <a:gd name="T9" fmla="*/ 0 h 12"/>
                  <a:gd name="T10" fmla="*/ 0 w 418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</p:grpSp>
      </p:grpSp>
      <p:sp>
        <p:nvSpPr>
          <p:cNvPr id="19764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Mintacím szerkesztése</a:t>
            </a:r>
          </a:p>
        </p:txBody>
      </p:sp>
      <p:sp>
        <p:nvSpPr>
          <p:cNvPr id="19764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Mintaszöveg szerkesztése</a:t>
            </a:r>
          </a:p>
          <a:p>
            <a:pPr lvl="1"/>
            <a:r>
              <a:rPr lang="hu-HU" altLang="hu-HU" smtClean="0"/>
              <a:t>Második szint</a:t>
            </a:r>
          </a:p>
          <a:p>
            <a:pPr lvl="2"/>
            <a:r>
              <a:rPr lang="hu-HU" altLang="hu-HU" smtClean="0"/>
              <a:t>Harmadik szint</a:t>
            </a:r>
          </a:p>
          <a:p>
            <a:pPr lvl="3"/>
            <a:r>
              <a:rPr lang="hu-HU" altLang="hu-HU" smtClean="0"/>
              <a:t>Negyedik szint</a:t>
            </a:r>
          </a:p>
          <a:p>
            <a:pPr lvl="4"/>
            <a:r>
              <a:rPr lang="hu-HU" altLang="hu-HU" smtClean="0"/>
              <a:t>Ötödik szint</a:t>
            </a:r>
          </a:p>
        </p:txBody>
      </p:sp>
      <p:sp>
        <p:nvSpPr>
          <p:cNvPr id="19764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197650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hu-HU" altLang="hu-HU"/>
          </a:p>
        </p:txBody>
      </p:sp>
      <p:sp>
        <p:nvSpPr>
          <p:cNvPr id="197651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9B1B69AD-8B08-4B6B-9757-7B87561E7E90}" type="slidenum">
              <a:rPr lang="hu-HU" altLang="hu-HU"/>
              <a:pPr/>
              <a:t>‹#›</a:t>
            </a:fld>
            <a:endParaRPr lang="hu-HU" altLang="hu-H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25" r:id="rId1"/>
    <p:sldLayoutId id="2147483826" r:id="rId2"/>
    <p:sldLayoutId id="2147483827" r:id="rId3"/>
    <p:sldLayoutId id="2147483828" r:id="rId4"/>
    <p:sldLayoutId id="2147483829" r:id="rId5"/>
    <p:sldLayoutId id="2147483830" r:id="rId6"/>
    <p:sldLayoutId id="2147483831" r:id="rId7"/>
    <p:sldLayoutId id="2147483832" r:id="rId8"/>
    <p:sldLayoutId id="2147483833" r:id="rId9"/>
    <p:sldLayoutId id="2147483834" r:id="rId10"/>
    <p:sldLayoutId id="2147483835" r:id="rId11"/>
    <p:sldLayoutId id="2147483836" r:id="rId12"/>
    <p:sldLayoutId id="2147483837" r:id="rId13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3EE5C-EAF0-4B49-A8DD-F24F9E672882}" type="slidenum">
              <a:rPr lang="hu-HU" altLang="hu-HU"/>
              <a:pPr/>
              <a:t>1</a:t>
            </a:fld>
            <a:endParaRPr lang="hu-HU" altLang="hu-HU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66800" y="1981200"/>
            <a:ext cx="3695700" cy="4327525"/>
          </a:xfrm>
        </p:spPr>
        <p:txBody>
          <a:bodyPr/>
          <a:lstStyle/>
          <a:p>
            <a:endParaRPr lang="hu-HU" altLang="hu-HU" sz="4800"/>
          </a:p>
          <a:p>
            <a:endParaRPr lang="hu-HU" altLang="hu-HU" sz="4000"/>
          </a:p>
          <a:p>
            <a:pPr>
              <a:buFont typeface="Wingdings" panose="05000000000000000000" pitchFamily="2" charset="2"/>
              <a:buNone/>
            </a:pPr>
            <a:r>
              <a:rPr lang="hu-HU" altLang="hu-HU" sz="3600"/>
              <a:t>Mesterszakjaink</a:t>
            </a:r>
          </a:p>
          <a:p>
            <a:pPr>
              <a:buFont typeface="Wingdings" panose="05000000000000000000" pitchFamily="2" charset="2"/>
              <a:buNone/>
            </a:pPr>
            <a:endParaRPr lang="hu-HU" altLang="hu-HU" sz="3600"/>
          </a:p>
          <a:p>
            <a:pPr>
              <a:buFont typeface="Wingdings" panose="05000000000000000000" pitchFamily="2" charset="2"/>
              <a:buNone/>
            </a:pPr>
            <a:endParaRPr lang="hu-HU" altLang="hu-HU" sz="2400"/>
          </a:p>
          <a:p>
            <a:pPr>
              <a:spcBef>
                <a:spcPct val="55000"/>
              </a:spcBef>
              <a:buFont typeface="Wingdings" panose="05000000000000000000" pitchFamily="2" charset="2"/>
              <a:buNone/>
            </a:pPr>
            <a:r>
              <a:rPr lang="hu-HU" altLang="hu-HU" sz="1400"/>
              <a:t>Bartáné Kustár Katalin</a:t>
            </a:r>
          </a:p>
          <a:p>
            <a:pPr>
              <a:buFont typeface="Wingdings" panose="05000000000000000000" pitchFamily="2" charset="2"/>
              <a:buNone/>
            </a:pPr>
            <a:r>
              <a:rPr lang="hu-HU" altLang="hu-HU" sz="1400"/>
              <a:t>tanulmányi osztályvezető</a:t>
            </a: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900113" y="1125538"/>
            <a:ext cx="5983287" cy="531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r>
              <a:rPr lang="hu-HU" altLang="hu-HU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Bölcsészettudományi Kar</a:t>
            </a: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900113" y="231775"/>
            <a:ext cx="46386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u-HU" altLang="hu-HU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Debreceni Egyetem</a:t>
            </a:r>
          </a:p>
        </p:txBody>
      </p:sp>
      <p:pic>
        <p:nvPicPr>
          <p:cNvPr id="2059" name="Picture 11" descr="1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3438" y="2381250"/>
            <a:ext cx="4235450" cy="33115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BB66-211E-4447-A518-D42A241B2D37}" type="slidenum">
              <a:rPr lang="hu-HU" altLang="hu-HU"/>
              <a:pPr/>
              <a:t>10</a:t>
            </a:fld>
            <a:endParaRPr lang="hu-HU" altLang="hu-HU"/>
          </a:p>
        </p:txBody>
      </p:sp>
      <p:sp>
        <p:nvSpPr>
          <p:cNvPr id="202758" name="Rectangle 6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892175"/>
          </a:xfrm>
          <a:noFill/>
          <a:ln/>
        </p:spPr>
        <p:txBody>
          <a:bodyPr/>
          <a:lstStyle/>
          <a:p>
            <a:r>
              <a:rPr lang="hu-HU" altLang="hu-HU" sz="3600"/>
              <a:t>9 + 1 TANÁRI MA</a:t>
            </a:r>
            <a:br>
              <a:rPr lang="hu-HU" altLang="hu-HU" sz="3600"/>
            </a:br>
            <a:r>
              <a:rPr lang="hu-HU" altLang="hu-HU" sz="1800" b="0">
                <a:solidFill>
                  <a:schemeClr val="tx1"/>
                </a:solidFill>
              </a:rPr>
              <a:t>(a Felvételi Tájékoztatóban: tanár – xxxxtanár néven)</a:t>
            </a:r>
            <a:br>
              <a:rPr lang="hu-HU" altLang="hu-HU" sz="1800" b="0">
                <a:solidFill>
                  <a:schemeClr val="tx1"/>
                </a:solidFill>
              </a:rPr>
            </a:br>
            <a:endParaRPr lang="hu-HU" altLang="hu-HU" sz="1800" b="0">
              <a:solidFill>
                <a:schemeClr val="tx1"/>
              </a:solidFill>
            </a:endParaRPr>
          </a:p>
        </p:txBody>
      </p:sp>
      <p:sp>
        <p:nvSpPr>
          <p:cNvPr id="202759" name="Rectangle 7"/>
          <p:cNvSpPr>
            <a:spLocks noChangeArrowheads="1"/>
          </p:cNvSpPr>
          <p:nvPr/>
        </p:nvSpPr>
        <p:spPr bwMode="auto">
          <a:xfrm>
            <a:off x="971550" y="1773238"/>
            <a:ext cx="8172450" cy="469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1">
              <a:lnSpc>
                <a:spcPct val="125000"/>
              </a:lnSpc>
            </a:pPr>
            <a:r>
              <a:rPr lang="hu-HU" altLang="hu-HU" sz="140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– Angoltanár</a:t>
            </a:r>
          </a:p>
          <a:p>
            <a:pPr lvl="1">
              <a:lnSpc>
                <a:spcPct val="125000"/>
              </a:lnSpc>
            </a:pPr>
            <a:r>
              <a:rPr lang="hu-HU" altLang="hu-HU" sz="140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– Franciatanár</a:t>
            </a:r>
          </a:p>
          <a:p>
            <a:pPr lvl="1">
              <a:lnSpc>
                <a:spcPct val="125000"/>
              </a:lnSpc>
            </a:pPr>
            <a:r>
              <a:rPr lang="hu-HU" altLang="hu-HU" sz="180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–</a:t>
            </a:r>
            <a:r>
              <a:rPr lang="hu-HU" altLang="hu-HU" sz="1800">
                <a:latin typeface="Tahoma" panose="020B0604030504040204" pitchFamily="34" charset="0"/>
              </a:rPr>
              <a:t> </a:t>
            </a:r>
            <a:r>
              <a:rPr lang="hu-HU" altLang="hu-HU" sz="14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Hon- és népismerettanár</a:t>
            </a:r>
          </a:p>
          <a:p>
            <a:pPr lvl="1">
              <a:lnSpc>
                <a:spcPct val="125000"/>
              </a:lnSpc>
            </a:pPr>
            <a:r>
              <a:rPr lang="hu-HU" altLang="hu-HU" sz="140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– Latintanár</a:t>
            </a:r>
          </a:p>
          <a:p>
            <a:pPr lvl="1">
              <a:lnSpc>
                <a:spcPct val="125000"/>
              </a:lnSpc>
            </a:pPr>
            <a:r>
              <a:rPr lang="hu-HU" altLang="hu-HU" sz="140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– Lengyeltanár</a:t>
            </a:r>
          </a:p>
          <a:p>
            <a:pPr lvl="1">
              <a:lnSpc>
                <a:spcPct val="125000"/>
              </a:lnSpc>
            </a:pPr>
            <a:r>
              <a:rPr lang="hu-HU" altLang="hu-HU" sz="140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– Magyartanár</a:t>
            </a:r>
          </a:p>
          <a:p>
            <a:pPr lvl="1">
              <a:lnSpc>
                <a:spcPct val="125000"/>
              </a:lnSpc>
            </a:pPr>
            <a:r>
              <a:rPr lang="hu-HU" altLang="hu-HU" sz="140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– Némettanár</a:t>
            </a:r>
          </a:p>
          <a:p>
            <a:pPr lvl="1">
              <a:lnSpc>
                <a:spcPct val="125000"/>
              </a:lnSpc>
            </a:pPr>
            <a:r>
              <a:rPr lang="hu-HU" altLang="hu-HU" sz="140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– Orosztanár</a:t>
            </a:r>
          </a:p>
          <a:p>
            <a:pPr lvl="1">
              <a:lnSpc>
                <a:spcPct val="125000"/>
              </a:lnSpc>
            </a:pPr>
            <a:r>
              <a:rPr lang="hu-HU" altLang="hu-HU" sz="140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– Pedagógiatanár</a:t>
            </a:r>
          </a:p>
          <a:p>
            <a:pPr lvl="1">
              <a:lnSpc>
                <a:spcPct val="125000"/>
              </a:lnSpc>
            </a:pPr>
            <a:r>
              <a:rPr lang="hu-HU" altLang="hu-HU" sz="140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– Történelemtanár</a:t>
            </a:r>
          </a:p>
          <a:p>
            <a:pPr lvl="1"/>
            <a:endParaRPr lang="hu-HU" altLang="hu-HU" sz="1400">
              <a:effectLst>
                <a:outerShdw blurRad="38100" dist="38100" dir="2700000" algn="tl">
                  <a:srgbClr val="000000"/>
                </a:outerShdw>
              </a:effectLst>
              <a:latin typeface="Tahoma" panose="020B0604030504040204" pitchFamily="34" charset="0"/>
            </a:endParaRPr>
          </a:p>
          <a:p>
            <a:pPr lvl="1">
              <a:lnSpc>
                <a:spcPct val="120000"/>
              </a:lnSpc>
            </a:pPr>
            <a:r>
              <a:rPr lang="hu-HU" altLang="hu-HU" sz="18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Belépési feltétel: </a:t>
            </a:r>
          </a:p>
          <a:p>
            <a:pPr lvl="1">
              <a:lnSpc>
                <a:spcPct val="120000"/>
              </a:lnSpc>
            </a:pPr>
            <a:r>
              <a:rPr lang="hu-HU" altLang="hu-HU" sz="140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– 1. szak (csak a BA-alapdiploma 120  kreditje alapján választható)</a:t>
            </a:r>
          </a:p>
          <a:p>
            <a:pPr lvl="1">
              <a:lnSpc>
                <a:spcPct val="120000"/>
              </a:lnSpc>
            </a:pPr>
            <a:r>
              <a:rPr lang="hu-HU" altLang="hu-HU" sz="140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– 2. szak 50 kreditje (ún. minor szak), nyelvi minor esetén további feltétel a felsőfokú C típusú nyelvvizsga megléte az adott nyelvből</a:t>
            </a:r>
          </a:p>
          <a:p>
            <a:pPr lvl="1">
              <a:lnSpc>
                <a:spcPct val="120000"/>
              </a:lnSpc>
            </a:pPr>
            <a:r>
              <a:rPr lang="hu-HU" altLang="hu-HU" sz="140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– 10 kredit pedagógiai-pszichológiai modul</a:t>
            </a:r>
          </a:p>
          <a:p>
            <a:pPr lvl="1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endParaRPr lang="hu-HU" altLang="hu-HU" sz="1400">
              <a:effectLst>
                <a:outerShdw blurRad="38100" dist="38100" dir="2700000" algn="tl">
                  <a:srgbClr val="000000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C9D76-5B35-4C57-86D5-02B81C190E09}" type="slidenum">
              <a:rPr lang="hu-HU" altLang="hu-HU"/>
              <a:pPr/>
              <a:t>11</a:t>
            </a:fld>
            <a:endParaRPr lang="hu-HU" altLang="hu-HU"/>
          </a:p>
        </p:txBody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543800" cy="43275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600">
                <a:effectLst/>
              </a:rPr>
              <a:t>Hozott pontok: </a:t>
            </a:r>
            <a:r>
              <a:rPr lang="hu-HU" altLang="hu-HU" sz="1600" b="1">
                <a:effectLst/>
              </a:rPr>
              <a:t>30 pont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600">
                <a:effectLst/>
              </a:rPr>
              <a:t>	Az alapképzési diploma, vagy beszámított főiskolai vagy egyetemi diploma minősítésének 6-szorosa.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hu-HU" altLang="hu-HU" sz="1600">
              <a:effectLst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600">
                <a:effectLst/>
              </a:rPr>
              <a:t>Szóbeli vizsga: </a:t>
            </a:r>
            <a:r>
              <a:rPr lang="hu-HU" altLang="hu-HU" sz="1600" b="1">
                <a:effectLst/>
              </a:rPr>
              <a:t>60 pont </a:t>
            </a:r>
            <a:r>
              <a:rPr lang="hu-HU" altLang="hu-HU" sz="1600">
                <a:effectLst/>
              </a:rPr>
              <a:t>	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600">
                <a:effectLst/>
              </a:rPr>
              <a:t>	30 pont pedagógia-pszichológia témakörből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600">
                <a:effectLst/>
              </a:rPr>
              <a:t>	30 pont a szakmai feleletre / szakonként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hu-HU" altLang="hu-HU" sz="1600">
              <a:effectLst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600">
                <a:effectLst/>
              </a:rPr>
              <a:t>Többletpont:   </a:t>
            </a:r>
            <a:r>
              <a:rPr lang="hu-HU" altLang="hu-HU" sz="1600" b="1">
                <a:effectLst/>
              </a:rPr>
              <a:t>10 pont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600">
                <a:effectLst/>
              </a:rPr>
              <a:t>	– Nyelvvizsgáért 			  5 pont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600">
                <a:effectLst/>
              </a:rPr>
              <a:t>	– Kiemelkedő szakmai tevékenységért	10 pont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600">
                <a:effectLst/>
              </a:rPr>
              <a:t>	– Előnyben részesítés jogcímen 	 	  5 pont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hu-HU" altLang="hu-HU" sz="1600">
              <a:effectLst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600">
                <a:effectLst/>
              </a:rPr>
              <a:t>Nappali tagozaton a felvétel feltétele a második tanári szakképzettséghez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600">
                <a:effectLst/>
              </a:rPr>
              <a:t>kapcsolódó szakmai szóbeli vizsga teljesítése is.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hu-HU" altLang="hu-HU" sz="1600" b="1"/>
          </a:p>
        </p:txBody>
      </p:sp>
      <p:sp>
        <p:nvSpPr>
          <p:cNvPr id="24474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hu-HU" altLang="hu-HU" sz="2600"/>
              <a:t>A tanári MA felvételi pontszámítása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D14C5-21A5-4EF7-81E0-A78F871B32D9}" type="slidenum">
              <a:rPr lang="hu-HU" altLang="hu-HU"/>
              <a:pPr/>
              <a:t>12</a:t>
            </a:fld>
            <a:endParaRPr lang="hu-HU" altLang="hu-HU"/>
          </a:p>
        </p:txBody>
      </p:sp>
      <p:sp>
        <p:nvSpPr>
          <p:cNvPr id="245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Felvételi időpontok</a:t>
            </a:r>
          </a:p>
        </p:txBody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hu-HU" altLang="hu-HU"/>
              <a:t>Diszciplináris MA: 	</a:t>
            </a:r>
            <a:r>
              <a:rPr lang="hu-HU" altLang="hu-HU">
                <a:solidFill>
                  <a:schemeClr val="accent1"/>
                </a:solidFill>
              </a:rPr>
              <a:t>június 10–14.</a:t>
            </a:r>
          </a:p>
          <a:p>
            <a:pPr>
              <a:buFont typeface="Wingdings" panose="05000000000000000000" pitchFamily="2" charset="2"/>
              <a:buNone/>
            </a:pPr>
            <a:r>
              <a:rPr lang="hu-HU" altLang="hu-HU"/>
              <a:t>	</a:t>
            </a:r>
            <a:r>
              <a:rPr lang="hu-HU" altLang="hu-HU" sz="2800"/>
              <a:t>pszichológia:		június 10-21.</a:t>
            </a:r>
          </a:p>
          <a:p>
            <a:pPr>
              <a:buFont typeface="Wingdings" panose="05000000000000000000" pitchFamily="2" charset="2"/>
              <a:buNone/>
            </a:pPr>
            <a:endParaRPr lang="hu-HU" altLang="hu-HU"/>
          </a:p>
          <a:p>
            <a:pPr>
              <a:buFont typeface="Wingdings" panose="05000000000000000000" pitchFamily="2" charset="2"/>
              <a:buNone/>
            </a:pPr>
            <a:r>
              <a:rPr lang="hu-HU" altLang="hu-HU"/>
              <a:t>Tanári MA:		</a:t>
            </a:r>
            <a:r>
              <a:rPr lang="hu-HU" altLang="hu-HU">
                <a:solidFill>
                  <a:schemeClr val="accent1"/>
                </a:solidFill>
              </a:rPr>
              <a:t>június 24–25.</a:t>
            </a:r>
          </a:p>
          <a:p>
            <a:pPr>
              <a:buFont typeface="Wingdings" panose="05000000000000000000" pitchFamily="2" charset="2"/>
              <a:buNone/>
            </a:pPr>
            <a:endParaRPr lang="hu-HU" altLang="hu-HU"/>
          </a:p>
          <a:p>
            <a:pPr>
              <a:buFont typeface="Wingdings" panose="05000000000000000000" pitchFamily="2" charset="2"/>
              <a:buNone/>
            </a:pPr>
            <a:r>
              <a:rPr lang="hu-HU" altLang="hu-HU"/>
              <a:t>Vizsgadíj: 3000 Ft/mesterszak.</a:t>
            </a:r>
          </a:p>
          <a:p>
            <a:pPr>
              <a:buFont typeface="Wingdings" panose="05000000000000000000" pitchFamily="2" charset="2"/>
              <a:buNone/>
            </a:pPr>
            <a:endParaRPr lang="hu-HU" altLang="hu-HU" sz="3600"/>
          </a:p>
          <a:p>
            <a:pPr>
              <a:buFont typeface="Wingdings" panose="05000000000000000000" pitchFamily="2" charset="2"/>
              <a:buNone/>
            </a:pPr>
            <a:endParaRPr lang="hu-HU" altLang="hu-HU" sz="3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1EDA5-76E2-465F-AFEA-84577C22FDC7}" type="slidenum">
              <a:rPr lang="hu-HU" altLang="hu-HU"/>
              <a:pPr/>
              <a:t>13</a:t>
            </a:fld>
            <a:endParaRPr lang="hu-HU" altLang="hu-HU"/>
          </a:p>
        </p:txBody>
      </p:sp>
      <p:sp>
        <p:nvSpPr>
          <p:cNvPr id="240644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304800"/>
            <a:ext cx="8142287" cy="1431925"/>
          </a:xfrm>
        </p:spPr>
        <p:txBody>
          <a:bodyPr/>
          <a:lstStyle/>
          <a:p>
            <a:r>
              <a:rPr lang="hu-HU" altLang="hu-HU" sz="3600"/>
              <a:t>További információk:</a:t>
            </a:r>
          </a:p>
        </p:txBody>
      </p:sp>
      <p:sp>
        <p:nvSpPr>
          <p:cNvPr id="24064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916113"/>
            <a:ext cx="3889375" cy="3600450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u-HU" altLang="hu-HU" sz="2000" b="1"/>
              <a:t>Jelentkezési határidő: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u-HU" altLang="hu-HU" sz="2000"/>
              <a:t>2013. március 1.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hu-HU" altLang="hu-HU" sz="20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u-HU" altLang="hu-HU" sz="2000"/>
              <a:t>A nyomtatvány beszerezhető: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hu-HU" altLang="hu-HU" sz="1800"/>
              <a:t>– A Felvételi tájékozatóban egy db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hu-HU" altLang="hu-HU" sz="1800"/>
              <a:t>– E-felvételi a www.felvi.hu oldalon</a:t>
            </a:r>
          </a:p>
          <a:p>
            <a:pPr>
              <a:lnSpc>
                <a:spcPct val="90000"/>
              </a:lnSpc>
              <a:buFontTx/>
              <a:buChar char="-"/>
            </a:pPr>
            <a:endParaRPr lang="hu-HU" altLang="hu-HU" sz="18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u-HU" altLang="hu-HU" sz="2200"/>
              <a:t>btk.unideb.hu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u-HU" altLang="hu-HU" sz="2200"/>
              <a:t>tanarkepzes.unideb.hu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u-HU" altLang="hu-HU" sz="2200"/>
              <a:t>www.felvi.hu</a:t>
            </a:r>
          </a:p>
          <a:p>
            <a:pPr>
              <a:lnSpc>
                <a:spcPct val="90000"/>
              </a:lnSpc>
              <a:buFontTx/>
              <a:buChar char="-"/>
            </a:pPr>
            <a:endParaRPr lang="hu-HU" altLang="hu-HU" sz="22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240647" name="Rectangle 7"/>
          <p:cNvSpPr>
            <a:spLocks noChangeArrowheads="1"/>
          </p:cNvSpPr>
          <p:nvPr/>
        </p:nvSpPr>
        <p:spPr bwMode="auto">
          <a:xfrm>
            <a:off x="1066800" y="4292600"/>
            <a:ext cx="7543800" cy="208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endParaRPr lang="hu-HU" altLang="hu-HU"/>
          </a:p>
          <a:p>
            <a:pPr algn="ctr">
              <a:buFont typeface="Wingdings" panose="05000000000000000000" pitchFamily="2" charset="2"/>
              <a:buNone/>
            </a:pPr>
            <a:endParaRPr lang="hu-HU" altLang="hu-HU"/>
          </a:p>
          <a:p>
            <a:pPr algn="ctr">
              <a:buFont typeface="Wingdings" panose="05000000000000000000" pitchFamily="2" charset="2"/>
              <a:buNone/>
            </a:pPr>
            <a:r>
              <a:rPr lang="hu-HU" altLang="hu-HU"/>
              <a:t>Köszönöm a figyelmüket!</a:t>
            </a:r>
          </a:p>
        </p:txBody>
      </p:sp>
      <p:pic>
        <p:nvPicPr>
          <p:cNvPr id="240649" name="Picture 9" descr="2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87900" y="2060575"/>
            <a:ext cx="3949700" cy="32670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A369-8210-42B6-82C5-BEAE6C1597D1}" type="slidenum">
              <a:rPr lang="hu-HU" altLang="hu-HU"/>
              <a:pPr/>
              <a:t>2</a:t>
            </a:fld>
            <a:endParaRPr lang="hu-HU" altLang="hu-HU"/>
          </a:p>
        </p:txBody>
      </p:sp>
      <p:sp>
        <p:nvSpPr>
          <p:cNvPr id="199687" name="Rectangle 7"/>
          <p:cNvSpPr>
            <a:spLocks noGrp="1" noChangeArrowheads="1"/>
          </p:cNvSpPr>
          <p:nvPr>
            <p:ph type="title"/>
          </p:nvPr>
        </p:nvSpPr>
        <p:spPr>
          <a:xfrm>
            <a:off x="1042988" y="0"/>
            <a:ext cx="7543800" cy="1268413"/>
          </a:xfrm>
          <a:noFill/>
          <a:ln/>
        </p:spPr>
        <p:txBody>
          <a:bodyPr/>
          <a:lstStyle/>
          <a:p>
            <a:r>
              <a:rPr lang="hu-HU" altLang="hu-HU" sz="4000"/>
              <a:t>20 DISZCIPLINÁRIS MA</a:t>
            </a:r>
          </a:p>
        </p:txBody>
      </p:sp>
      <p:sp>
        <p:nvSpPr>
          <p:cNvPr id="19968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755650" y="1125538"/>
            <a:ext cx="7759700" cy="5759450"/>
          </a:xfrm>
          <a:noFill/>
          <a:ln/>
        </p:spPr>
        <p:txBody>
          <a:bodyPr/>
          <a:lstStyle/>
          <a:p>
            <a:pPr marL="990600" lvl="1" indent="-533400">
              <a:lnSpc>
                <a:spcPct val="85000"/>
              </a:lnSpc>
            </a:pPr>
            <a:r>
              <a:rPr lang="hu-HU" altLang="hu-HU" sz="1600" b="1"/>
              <a:t>Amerikanisztika 		</a:t>
            </a:r>
          </a:p>
          <a:p>
            <a:pPr marL="990600" lvl="1" indent="-533400">
              <a:lnSpc>
                <a:spcPct val="85000"/>
              </a:lnSpc>
            </a:pPr>
            <a:r>
              <a:rPr lang="hu-HU" altLang="hu-HU" sz="1600" b="1"/>
              <a:t>Andragógia</a:t>
            </a:r>
          </a:p>
          <a:p>
            <a:pPr marL="990600" lvl="1" indent="-533400">
              <a:lnSpc>
                <a:spcPct val="85000"/>
              </a:lnSpc>
            </a:pPr>
            <a:r>
              <a:rPr lang="hu-HU" altLang="hu-HU" sz="1600" b="1"/>
              <a:t>Anglisztika </a:t>
            </a:r>
          </a:p>
          <a:p>
            <a:pPr marL="990600" lvl="1" indent="-533400">
              <a:lnSpc>
                <a:spcPct val="85000"/>
              </a:lnSpc>
            </a:pPr>
            <a:r>
              <a:rPr lang="hu-HU" altLang="hu-HU" sz="1600" b="1"/>
              <a:t>Digitális bölcsészet		</a:t>
            </a:r>
          </a:p>
          <a:p>
            <a:pPr marL="990600" lvl="1" indent="-533400">
              <a:lnSpc>
                <a:spcPct val="85000"/>
              </a:lnSpc>
            </a:pPr>
            <a:r>
              <a:rPr lang="hu-HU" altLang="hu-HU" sz="1600" b="1"/>
              <a:t>Esztétika 		</a:t>
            </a:r>
          </a:p>
          <a:p>
            <a:pPr marL="990600" lvl="1" indent="-533400">
              <a:lnSpc>
                <a:spcPct val="85000"/>
              </a:lnSpc>
            </a:pPr>
            <a:r>
              <a:rPr lang="hu-HU" altLang="hu-HU" sz="1600" b="1"/>
              <a:t>Filozófia 			</a:t>
            </a:r>
          </a:p>
          <a:p>
            <a:pPr marL="990600" lvl="1" indent="-533400">
              <a:lnSpc>
                <a:spcPct val="85000"/>
              </a:lnSpc>
            </a:pPr>
            <a:r>
              <a:rPr lang="hu-HU" altLang="hu-HU" sz="1600" b="1"/>
              <a:t>Finnugrisztika</a:t>
            </a:r>
          </a:p>
          <a:p>
            <a:pPr marL="990600" lvl="1" indent="-533400">
              <a:lnSpc>
                <a:spcPct val="85000"/>
              </a:lnSpc>
            </a:pPr>
            <a:r>
              <a:rPr lang="hu-HU" altLang="hu-HU" sz="1600" b="1"/>
              <a:t>Fordító és tolmács</a:t>
            </a:r>
          </a:p>
          <a:p>
            <a:pPr marL="990600" lvl="1" indent="-533400">
              <a:lnSpc>
                <a:spcPct val="85000"/>
              </a:lnSpc>
            </a:pPr>
            <a:r>
              <a:rPr lang="hu-HU" altLang="hu-HU" sz="1600" b="1"/>
              <a:t>Hungarológia 		</a:t>
            </a:r>
          </a:p>
          <a:p>
            <a:pPr marL="990600" lvl="1" indent="-533400">
              <a:lnSpc>
                <a:spcPct val="85000"/>
              </a:lnSpc>
            </a:pPr>
            <a:r>
              <a:rPr lang="hu-HU" altLang="hu-HU" sz="1600" b="1"/>
              <a:t>Klasszika-filológia </a:t>
            </a:r>
          </a:p>
          <a:p>
            <a:pPr marL="990600" lvl="1" indent="-533400">
              <a:lnSpc>
                <a:spcPct val="85000"/>
              </a:lnSpc>
            </a:pPr>
            <a:r>
              <a:rPr lang="hu-HU" altLang="hu-HU" sz="1600" b="1"/>
              <a:t>Kommunikáció és médiatudomány		</a:t>
            </a:r>
          </a:p>
          <a:p>
            <a:pPr marL="990600" lvl="1" indent="-533400">
              <a:lnSpc>
                <a:spcPct val="85000"/>
              </a:lnSpc>
            </a:pPr>
            <a:r>
              <a:rPr lang="hu-HU" altLang="hu-HU" sz="1600" b="1"/>
              <a:t>Magyar nyelv és irodalom </a:t>
            </a:r>
          </a:p>
          <a:p>
            <a:pPr marL="990600" lvl="1" indent="-533400">
              <a:lnSpc>
                <a:spcPct val="85000"/>
              </a:lnSpc>
            </a:pPr>
            <a:r>
              <a:rPr lang="hu-HU" altLang="hu-HU" sz="1600" b="1"/>
              <a:t>Német nyelv, irodalom és kultúra </a:t>
            </a:r>
          </a:p>
          <a:p>
            <a:pPr marL="990600" lvl="1" indent="-533400">
              <a:lnSpc>
                <a:spcPct val="85000"/>
              </a:lnSpc>
            </a:pPr>
            <a:r>
              <a:rPr lang="hu-HU" altLang="hu-HU" sz="1600" b="1"/>
              <a:t>Néprajz 			</a:t>
            </a:r>
          </a:p>
          <a:p>
            <a:pPr marL="990600" lvl="1" indent="-533400">
              <a:lnSpc>
                <a:spcPct val="85000"/>
              </a:lnSpc>
            </a:pPr>
            <a:r>
              <a:rPr lang="hu-HU" altLang="hu-HU" sz="1600" b="1"/>
              <a:t>Neveléstudomány 	</a:t>
            </a:r>
          </a:p>
          <a:p>
            <a:pPr marL="990600" lvl="1" indent="-533400">
              <a:lnSpc>
                <a:spcPct val="85000"/>
              </a:lnSpc>
            </a:pPr>
            <a:r>
              <a:rPr lang="hu-HU" altLang="hu-HU" sz="1600" b="1"/>
              <a:t>Pszichológia 		</a:t>
            </a:r>
          </a:p>
          <a:p>
            <a:pPr marL="990600" lvl="1" indent="-533400">
              <a:lnSpc>
                <a:spcPct val="85000"/>
              </a:lnSpc>
            </a:pPr>
            <a:r>
              <a:rPr lang="hu-HU" altLang="hu-HU" sz="1600" b="1"/>
              <a:t>Szlavisztika 	</a:t>
            </a:r>
          </a:p>
          <a:p>
            <a:pPr marL="990600" lvl="1" indent="-533400">
              <a:lnSpc>
                <a:spcPct val="85000"/>
              </a:lnSpc>
            </a:pPr>
            <a:r>
              <a:rPr lang="hu-HU" altLang="hu-HU" sz="1600" b="1"/>
              <a:t>Szociológia 	</a:t>
            </a:r>
          </a:p>
          <a:p>
            <a:pPr marL="990600" lvl="1" indent="-533400">
              <a:lnSpc>
                <a:spcPct val="85000"/>
              </a:lnSpc>
            </a:pPr>
            <a:r>
              <a:rPr lang="hu-HU" altLang="hu-HU" sz="1600" b="1"/>
              <a:t>Szociálpolitika 	</a:t>
            </a:r>
          </a:p>
          <a:p>
            <a:pPr marL="990600" lvl="1" indent="-533400">
              <a:lnSpc>
                <a:spcPct val="85000"/>
              </a:lnSpc>
            </a:pPr>
            <a:r>
              <a:rPr lang="hu-HU" altLang="hu-HU" sz="1600" b="1"/>
              <a:t>Történelem</a:t>
            </a:r>
            <a:r>
              <a:rPr lang="hu-HU" altLang="hu-HU" sz="1800"/>
              <a:t> 	</a:t>
            </a:r>
          </a:p>
          <a:p>
            <a:pPr marL="990600" lvl="1" indent="-533400">
              <a:lnSpc>
                <a:spcPct val="90000"/>
              </a:lnSpc>
              <a:buFontTx/>
              <a:buNone/>
            </a:pPr>
            <a:endParaRPr lang="hu-HU" altLang="hu-HU" sz="1800"/>
          </a:p>
          <a:p>
            <a:pPr marL="990600" lvl="1" indent="-533400">
              <a:lnSpc>
                <a:spcPct val="90000"/>
              </a:lnSpc>
              <a:buFontTx/>
              <a:buNone/>
            </a:pPr>
            <a:endParaRPr lang="hu-HU" altLang="hu-HU" sz="1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CB511-233A-42BC-BB00-61586B9D0E84}" type="slidenum">
              <a:rPr lang="hu-HU" altLang="hu-HU"/>
              <a:pPr/>
              <a:t>3</a:t>
            </a:fld>
            <a:endParaRPr lang="hu-HU" altLang="hu-HU"/>
          </a:p>
        </p:txBody>
      </p:sp>
      <p:sp>
        <p:nvSpPr>
          <p:cNvPr id="252930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188913"/>
            <a:ext cx="7543800" cy="900112"/>
          </a:xfrm>
        </p:spPr>
        <p:txBody>
          <a:bodyPr/>
          <a:lstStyle/>
          <a:p>
            <a:r>
              <a:rPr lang="hu-HU" altLang="hu-HU" sz="3600"/>
              <a:t>A BTK szakstruktúrája - 2013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628775"/>
            <a:ext cx="7543800" cy="5229225"/>
          </a:xfrm>
        </p:spPr>
        <p:txBody>
          <a:bodyPr/>
          <a:lstStyle/>
          <a:p>
            <a:pPr>
              <a:lnSpc>
                <a:spcPct val="80000"/>
              </a:lnSpc>
              <a:spcAft>
                <a:spcPct val="50000"/>
              </a:spcAft>
              <a:buFont typeface="Wingdings" panose="05000000000000000000" pitchFamily="2" charset="2"/>
              <a:buNone/>
            </a:pPr>
            <a:r>
              <a:rPr lang="hu-HU" altLang="hu-HU" sz="1200" b="1">
                <a:solidFill>
                  <a:srgbClr val="FF0000"/>
                </a:solidFill>
                <a:effectLst/>
              </a:rPr>
              <a:t>BA 				Diszciplináris MA		Tanári MA	</a:t>
            </a:r>
          </a:p>
          <a:p>
            <a:pPr>
              <a:lnSpc>
                <a:spcPct val="8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hu-HU" altLang="hu-HU" sz="1200">
                <a:effectLst/>
              </a:rPr>
              <a:t>andragógia			andragógia</a:t>
            </a:r>
            <a:r>
              <a:rPr lang="hu-HU" altLang="hu-HU" sz="1200" i="1">
                <a:effectLst/>
              </a:rPr>
              <a:t>	</a:t>
            </a:r>
            <a:r>
              <a:rPr lang="hu-HU" altLang="hu-HU" sz="1200">
                <a:effectLst/>
              </a:rPr>
              <a:t>		-</a:t>
            </a:r>
          </a:p>
          <a:p>
            <a:pPr>
              <a:lnSpc>
                <a:spcPct val="8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hu-HU" altLang="hu-HU" sz="1200">
                <a:effectLst/>
              </a:rPr>
              <a:t>anglisztika			anglisztika, amerikanisztika 	angoltanár	</a:t>
            </a:r>
          </a:p>
          <a:p>
            <a:pPr>
              <a:lnSpc>
                <a:spcPct val="8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hu-HU" altLang="hu-HU" sz="1200">
                <a:effectLst/>
              </a:rPr>
              <a:t>germ. / német 		német nyelv, irodalom és kultúra	némettanár	</a:t>
            </a:r>
          </a:p>
          <a:p>
            <a:pPr>
              <a:lnSpc>
                <a:spcPct val="8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hu-HU" altLang="hu-HU" sz="1200">
                <a:effectLst/>
              </a:rPr>
              <a:t>germ. / néderlandisztika		-			-</a:t>
            </a:r>
          </a:p>
          <a:p>
            <a:pPr>
              <a:lnSpc>
                <a:spcPct val="8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hu-HU" altLang="hu-HU" sz="1200">
                <a:effectLst/>
              </a:rPr>
              <a:t>kommunikáció- és méd.		kommunikáció- és médiatudomány	-</a:t>
            </a:r>
            <a:endParaRPr lang="hu-HU" altLang="hu-HU" sz="1200" i="1">
              <a:effectLst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hu-HU" altLang="hu-HU" sz="1200">
                <a:effectLst/>
              </a:rPr>
              <a:t>magyar			magyar, finnugor 		magyartanár 	</a:t>
            </a:r>
          </a:p>
          <a:p>
            <a:pPr>
              <a:lnSpc>
                <a:spcPct val="8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hu-HU" altLang="hu-HU" sz="1200">
                <a:effectLst/>
              </a:rPr>
              <a:t>néprajz			néprajz			hon- és népismerettanár</a:t>
            </a:r>
          </a:p>
          <a:p>
            <a:pPr>
              <a:lnSpc>
                <a:spcPct val="8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hu-HU" altLang="hu-HU" sz="1200">
                <a:solidFill>
                  <a:schemeClr val="accent1"/>
                </a:solidFill>
                <a:effectLst/>
              </a:rPr>
              <a:t>ókori nyelvek és kultúra</a:t>
            </a:r>
            <a:r>
              <a:rPr lang="hu-HU" altLang="hu-HU" sz="1200">
                <a:effectLst/>
              </a:rPr>
              <a:t>		Klasszika-filológia		latintanár	</a:t>
            </a:r>
          </a:p>
          <a:p>
            <a:pPr>
              <a:lnSpc>
                <a:spcPct val="8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hu-HU" altLang="hu-HU" sz="1200">
                <a:effectLst/>
              </a:rPr>
              <a:t>pedagógia			neveléstudomány		pedagógiatanár	</a:t>
            </a:r>
          </a:p>
          <a:p>
            <a:pPr>
              <a:lnSpc>
                <a:spcPct val="8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hu-HU" altLang="hu-HU" sz="1200">
                <a:effectLst/>
              </a:rPr>
              <a:t>politológia			-			-</a:t>
            </a:r>
            <a:r>
              <a:rPr lang="hu-HU" altLang="hu-HU" sz="1200" i="1">
                <a:effectLst/>
              </a:rPr>
              <a:t>	</a:t>
            </a:r>
          </a:p>
          <a:p>
            <a:pPr>
              <a:lnSpc>
                <a:spcPct val="8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hu-HU" altLang="hu-HU" sz="1200">
                <a:effectLst/>
              </a:rPr>
              <a:t>pszichológia			pszichológia			-	</a:t>
            </a:r>
          </a:p>
          <a:p>
            <a:pPr>
              <a:lnSpc>
                <a:spcPct val="8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hu-HU" altLang="hu-HU" sz="1200">
                <a:effectLst/>
              </a:rPr>
              <a:t>romanisztika / francia 		-</a:t>
            </a:r>
            <a:r>
              <a:rPr lang="hu-HU" altLang="hu-HU" sz="1200" i="1">
                <a:effectLst/>
              </a:rPr>
              <a:t> </a:t>
            </a:r>
            <a:r>
              <a:rPr lang="hu-HU" altLang="hu-HU" sz="1200">
                <a:effectLst/>
              </a:rPr>
              <a:t>			franciatanár	</a:t>
            </a:r>
          </a:p>
          <a:p>
            <a:pPr>
              <a:lnSpc>
                <a:spcPct val="8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hu-HU" altLang="hu-HU" sz="1200">
                <a:effectLst/>
              </a:rPr>
              <a:t>romanisztika / olasz		-			-</a:t>
            </a:r>
            <a:r>
              <a:rPr lang="hu-HU" altLang="hu-HU" sz="1200" i="1">
                <a:effectLst/>
              </a:rPr>
              <a:t>  </a:t>
            </a:r>
            <a:r>
              <a:rPr lang="hu-HU" altLang="hu-HU" sz="1200">
                <a:effectLst/>
              </a:rPr>
              <a:t>		</a:t>
            </a:r>
            <a:endParaRPr lang="hu-HU" altLang="hu-HU" sz="1200" i="1">
              <a:effectLst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hu-HU" altLang="hu-HU" sz="1200">
                <a:effectLst/>
              </a:rPr>
              <a:t>szabad bölcsészet		filozófia, esztétika		-		</a:t>
            </a:r>
          </a:p>
          <a:p>
            <a:pPr>
              <a:lnSpc>
                <a:spcPct val="8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hu-HU" altLang="hu-HU" sz="1200">
                <a:solidFill>
                  <a:schemeClr val="accent1"/>
                </a:solidFill>
                <a:effectLst/>
              </a:rPr>
              <a:t>szlavisztika / lengyel</a:t>
            </a:r>
            <a:r>
              <a:rPr lang="hu-HU" altLang="hu-HU" sz="1200">
                <a:effectLst/>
              </a:rPr>
              <a:t> 		</a:t>
            </a:r>
            <a:r>
              <a:rPr lang="hu-HU" altLang="hu-HU" sz="1200">
                <a:solidFill>
                  <a:schemeClr val="accent1"/>
                </a:solidFill>
                <a:effectLst/>
              </a:rPr>
              <a:t>szlavisztika / lengyel</a:t>
            </a:r>
            <a:r>
              <a:rPr lang="hu-HU" altLang="hu-HU" sz="1200">
                <a:effectLst/>
              </a:rPr>
              <a:t>		lengyeltanár	</a:t>
            </a:r>
          </a:p>
          <a:p>
            <a:pPr>
              <a:lnSpc>
                <a:spcPct val="8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hu-HU" altLang="hu-HU" sz="1200">
                <a:effectLst/>
              </a:rPr>
              <a:t>szlavisztika / orosz		szlavisztika / orosz	</a:t>
            </a:r>
            <a:r>
              <a:rPr lang="hu-HU" altLang="hu-HU" sz="1200" i="1">
                <a:effectLst/>
              </a:rPr>
              <a:t> </a:t>
            </a:r>
            <a:r>
              <a:rPr lang="hu-HU" altLang="hu-HU" sz="1200">
                <a:effectLst/>
              </a:rPr>
              <a:t>	orosztanár	</a:t>
            </a:r>
          </a:p>
          <a:p>
            <a:pPr>
              <a:lnSpc>
                <a:spcPct val="8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hu-HU" altLang="hu-HU" sz="1200">
                <a:effectLst/>
              </a:rPr>
              <a:t>szociális munka		szociálpolitika		-</a:t>
            </a:r>
          </a:p>
          <a:p>
            <a:pPr>
              <a:lnSpc>
                <a:spcPct val="8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hu-HU" altLang="hu-HU" sz="1200">
                <a:effectLst/>
              </a:rPr>
              <a:t>szociológia			szociológia			-</a:t>
            </a:r>
          </a:p>
          <a:p>
            <a:pPr>
              <a:lnSpc>
                <a:spcPct val="8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hu-HU" altLang="hu-HU" sz="1200">
                <a:effectLst/>
              </a:rPr>
              <a:t>történelem			történelem			történelemtanár	</a:t>
            </a:r>
          </a:p>
          <a:p>
            <a:pPr>
              <a:lnSpc>
                <a:spcPct val="8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endParaRPr lang="hu-HU" altLang="hu-HU" sz="1200">
              <a:effectLst/>
            </a:endParaRPr>
          </a:p>
          <a:p>
            <a:pPr lvl="4">
              <a:lnSpc>
                <a:spcPct val="80000"/>
              </a:lnSpc>
              <a:spcBef>
                <a:spcPct val="40000"/>
              </a:spcBef>
              <a:buFont typeface="Wingdings" panose="05000000000000000000" pitchFamily="2" charset="2"/>
              <a:buNone/>
            </a:pPr>
            <a:r>
              <a:rPr lang="hu-HU" altLang="hu-HU" sz="1200">
                <a:effectLst/>
              </a:rPr>
              <a:t>		hungarológia		 </a:t>
            </a:r>
          </a:p>
          <a:p>
            <a:pPr lvl="4">
              <a:lnSpc>
                <a:spcPct val="80000"/>
              </a:lnSpc>
              <a:spcBef>
                <a:spcPct val="40000"/>
              </a:spcBef>
              <a:buFont typeface="Wingdings" panose="05000000000000000000" pitchFamily="2" charset="2"/>
              <a:buNone/>
            </a:pPr>
            <a:r>
              <a:rPr lang="hu-HU" altLang="hu-HU" sz="1200">
                <a:effectLst/>
              </a:rPr>
              <a:t>		digitális bölcsészet</a:t>
            </a:r>
          </a:p>
          <a:p>
            <a:pPr lvl="4">
              <a:lnSpc>
                <a:spcPct val="80000"/>
              </a:lnSpc>
              <a:spcBef>
                <a:spcPct val="40000"/>
              </a:spcBef>
              <a:buFont typeface="Wingdings" panose="05000000000000000000" pitchFamily="2" charset="2"/>
              <a:buNone/>
            </a:pPr>
            <a:r>
              <a:rPr lang="hu-HU" altLang="hu-HU" sz="1200">
                <a:effectLst/>
              </a:rPr>
              <a:t>		</a:t>
            </a:r>
            <a:r>
              <a:rPr lang="hu-HU" altLang="hu-HU" sz="1200">
                <a:solidFill>
                  <a:srgbClr val="FFFF00"/>
                </a:solidFill>
                <a:effectLst/>
              </a:rPr>
              <a:t>fordító és tolmács</a:t>
            </a:r>
            <a:r>
              <a:rPr lang="hu-HU" altLang="hu-HU" sz="1200">
                <a:effectLst/>
              </a:rPr>
              <a:t> 		</a:t>
            </a:r>
            <a:endParaRPr lang="hu-HU" altLang="hu-HU" sz="1200"/>
          </a:p>
        </p:txBody>
      </p:sp>
      <p:sp>
        <p:nvSpPr>
          <p:cNvPr id="252932" name="Line 4"/>
          <p:cNvSpPr>
            <a:spLocks noChangeShapeType="1"/>
          </p:cNvSpPr>
          <p:nvPr/>
        </p:nvSpPr>
        <p:spPr bwMode="auto">
          <a:xfrm>
            <a:off x="1042988" y="1844675"/>
            <a:ext cx="7273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252933" name="Line 5"/>
          <p:cNvSpPr>
            <a:spLocks noChangeShapeType="1"/>
          </p:cNvSpPr>
          <p:nvPr/>
        </p:nvSpPr>
        <p:spPr bwMode="auto">
          <a:xfrm>
            <a:off x="3348038" y="1700213"/>
            <a:ext cx="0" cy="51577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252934" name="Line 6"/>
          <p:cNvSpPr>
            <a:spLocks noChangeShapeType="1"/>
          </p:cNvSpPr>
          <p:nvPr/>
        </p:nvSpPr>
        <p:spPr bwMode="auto">
          <a:xfrm>
            <a:off x="6443663" y="1700213"/>
            <a:ext cx="0" cy="51577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C79B0-B868-4F62-96E6-E4966EF3A54C}" type="slidenum">
              <a:rPr lang="hu-HU" altLang="hu-HU"/>
              <a:pPr/>
              <a:t>4</a:t>
            </a:fld>
            <a:endParaRPr lang="hu-HU" altLang="hu-HU"/>
          </a:p>
        </p:txBody>
      </p:sp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Bemeneti feltételek</a:t>
            </a:r>
          </a:p>
        </p:txBody>
      </p:sp>
      <p:graphicFrame>
        <p:nvGraphicFramePr>
          <p:cNvPr id="266298" name="Group 58"/>
          <p:cNvGraphicFramePr>
            <a:graphicFrameLocks noGrp="1"/>
          </p:cNvGraphicFramePr>
          <p:nvPr>
            <p:ph type="tbl" idx="1"/>
          </p:nvPr>
        </p:nvGraphicFramePr>
        <p:xfrm>
          <a:off x="900113" y="1981200"/>
          <a:ext cx="8064500" cy="4467225"/>
        </p:xfrm>
        <a:graphic>
          <a:graphicData uri="http://schemas.openxmlformats.org/drawingml/2006/table">
            <a:tbl>
              <a:tblPr/>
              <a:tblGrid>
                <a:gridCol w="2687637">
                  <a:extLst>
                    <a:ext uri="{9D8B030D-6E8A-4147-A177-3AD203B41FA5}">
                      <a16:colId xmlns:a16="http://schemas.microsoft.com/office/drawing/2014/main" val="91339760"/>
                    </a:ext>
                  </a:extLst>
                </a:gridCol>
                <a:gridCol w="2689225">
                  <a:extLst>
                    <a:ext uri="{9D8B030D-6E8A-4147-A177-3AD203B41FA5}">
                      <a16:colId xmlns:a16="http://schemas.microsoft.com/office/drawing/2014/main" val="2876821179"/>
                    </a:ext>
                  </a:extLst>
                </a:gridCol>
                <a:gridCol w="2687638">
                  <a:extLst>
                    <a:ext uri="{9D8B030D-6E8A-4147-A177-3AD203B41FA5}">
                      <a16:colId xmlns:a16="http://schemas.microsoft.com/office/drawing/2014/main" val="4004343409"/>
                    </a:ext>
                  </a:extLst>
                </a:gridCol>
              </a:tblGrid>
              <a:tr h="5111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Mesterszak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Tkr. oklevél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Egyéb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6923585"/>
                  </a:ext>
                </a:extLst>
              </a:tr>
              <a:tr h="8239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Amerikanisztika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Anglisztika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Bármely alapszak + anglisztika minor + angol felsőfokú C nyelvv.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0995971"/>
                  </a:ext>
                </a:extLst>
              </a:tr>
              <a:tr h="8223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Andragógia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Andragógia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Pedagógia, pszichológia, pedagógus szakképzettség + 30 kr (10 kr bölcsész, 20 kr. Ped-pszich)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5523781"/>
                  </a:ext>
                </a:extLst>
              </a:tr>
              <a:tr h="8239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Anglisztika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Anglisztika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Bármely alapszak + anglisztika minor + angol felsőfokú C nyelvv.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8702959"/>
                  </a:ext>
                </a:extLst>
              </a:tr>
              <a:tr h="8239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Digitális bölcsészet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Magyar, történelem, néprajz, szabad bölcsészet, anglisztika, germanisztika, romanisztika, szlavisztika, kommunilkáció, szociológia </a:t>
                      </a:r>
                      <a:r>
                        <a:rPr kumimoji="0" lang="hu-HU" altLang="hu-H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+ középszintű angol nyelvtudás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hu-HU" alt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467839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D4C0A-707A-4D34-93D6-D208CC6994EA}" type="slidenum">
              <a:rPr lang="hu-HU" altLang="hu-HU"/>
              <a:pPr/>
              <a:t>5</a:t>
            </a:fld>
            <a:endParaRPr lang="hu-HU" altLang="hu-HU"/>
          </a:p>
        </p:txBody>
      </p:sp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Bemeneti feltételek</a:t>
            </a:r>
          </a:p>
        </p:txBody>
      </p:sp>
      <p:graphicFrame>
        <p:nvGraphicFramePr>
          <p:cNvPr id="268337" name="Group 49"/>
          <p:cNvGraphicFramePr>
            <a:graphicFrameLocks noGrp="1"/>
          </p:cNvGraphicFramePr>
          <p:nvPr>
            <p:ph idx="1"/>
          </p:nvPr>
        </p:nvGraphicFramePr>
        <p:xfrm>
          <a:off x="900113" y="1981200"/>
          <a:ext cx="8064500" cy="4518025"/>
        </p:xfrm>
        <a:graphic>
          <a:graphicData uri="http://schemas.openxmlformats.org/drawingml/2006/table">
            <a:tbl>
              <a:tblPr/>
              <a:tblGrid>
                <a:gridCol w="2686050">
                  <a:extLst>
                    <a:ext uri="{9D8B030D-6E8A-4147-A177-3AD203B41FA5}">
                      <a16:colId xmlns:a16="http://schemas.microsoft.com/office/drawing/2014/main" val="1769059159"/>
                    </a:ext>
                  </a:extLst>
                </a:gridCol>
                <a:gridCol w="2692400">
                  <a:extLst>
                    <a:ext uri="{9D8B030D-6E8A-4147-A177-3AD203B41FA5}">
                      <a16:colId xmlns:a16="http://schemas.microsoft.com/office/drawing/2014/main" val="1041239459"/>
                    </a:ext>
                  </a:extLst>
                </a:gridCol>
                <a:gridCol w="2686050">
                  <a:extLst>
                    <a:ext uri="{9D8B030D-6E8A-4147-A177-3AD203B41FA5}">
                      <a16:colId xmlns:a16="http://schemas.microsoft.com/office/drawing/2014/main" val="769333910"/>
                    </a:ext>
                  </a:extLst>
                </a:gridCol>
              </a:tblGrid>
              <a:tr h="4714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Mesterszak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Tkr. értékű oklevél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Egyéb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6398882"/>
                  </a:ext>
                </a:extLst>
              </a:tr>
              <a:tr h="7588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Esztétika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Szabad bölcsészet – esztétika szakirány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Szabad bölcsészet – bármely más szaki. vagy 50 kr. esztétika + középfokú C nyelvv.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4257237"/>
                  </a:ext>
                </a:extLst>
              </a:tr>
              <a:tr h="8223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Filozófia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Szabad bölcsészet – filozófia szakirány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Szabad bölcsészet – bármely más szaki. vagy 50 kr. filozófia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169110"/>
                  </a:ext>
                </a:extLst>
              </a:tr>
              <a:tr h="596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Finnugrisztika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Magyar - finn specializáció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Bármely szak finn specializációval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2763262"/>
                  </a:ext>
                </a:extLst>
              </a:tr>
              <a:tr h="7588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Hungarológia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Magyar vagy történelem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Néprajz, anglisztika, germanisztika, romanisztika, szlavisztika, szabad bölcsészet, kommunikáció, politológia +12 kr m. ir., nyelv., tört.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990456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DE71E-B391-4903-B893-0CED242CE2E1}" type="slidenum">
              <a:rPr lang="hu-HU" altLang="hu-HU"/>
              <a:pPr/>
              <a:t>6</a:t>
            </a:fld>
            <a:endParaRPr lang="hu-HU" altLang="hu-HU"/>
          </a:p>
        </p:txBody>
      </p:sp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Bemeneti feltételek</a:t>
            </a:r>
          </a:p>
        </p:txBody>
      </p:sp>
      <p:graphicFrame>
        <p:nvGraphicFramePr>
          <p:cNvPr id="270386" name="Group 50"/>
          <p:cNvGraphicFramePr>
            <a:graphicFrameLocks noGrp="1"/>
          </p:cNvGraphicFramePr>
          <p:nvPr>
            <p:ph idx="1"/>
          </p:nvPr>
        </p:nvGraphicFramePr>
        <p:xfrm>
          <a:off x="900113" y="1916113"/>
          <a:ext cx="8064500" cy="4705350"/>
        </p:xfrm>
        <a:graphic>
          <a:graphicData uri="http://schemas.openxmlformats.org/drawingml/2006/table">
            <a:tbl>
              <a:tblPr/>
              <a:tblGrid>
                <a:gridCol w="2686050">
                  <a:extLst>
                    <a:ext uri="{9D8B030D-6E8A-4147-A177-3AD203B41FA5}">
                      <a16:colId xmlns:a16="http://schemas.microsoft.com/office/drawing/2014/main" val="3353497112"/>
                    </a:ext>
                  </a:extLst>
                </a:gridCol>
                <a:gridCol w="2692400">
                  <a:extLst>
                    <a:ext uri="{9D8B030D-6E8A-4147-A177-3AD203B41FA5}">
                      <a16:colId xmlns:a16="http://schemas.microsoft.com/office/drawing/2014/main" val="2194350023"/>
                    </a:ext>
                  </a:extLst>
                </a:gridCol>
                <a:gridCol w="2686050">
                  <a:extLst>
                    <a:ext uri="{9D8B030D-6E8A-4147-A177-3AD203B41FA5}">
                      <a16:colId xmlns:a16="http://schemas.microsoft.com/office/drawing/2014/main" val="3055278882"/>
                    </a:ext>
                  </a:extLst>
                </a:gridCol>
              </a:tblGrid>
              <a:tr h="4476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Mesterszak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Tkr. értékű oklevél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Egyéb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369700"/>
                  </a:ext>
                </a:extLst>
              </a:tr>
              <a:tr h="6588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Klasszika-filológia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Ókori nyelvek és kultúrák – klasszika-filológia szakirány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Bármely alapszak + latin minor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295000"/>
                  </a:ext>
                </a:extLst>
              </a:tr>
              <a:tr h="652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Kommunikáció- és médiatudomány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Kommunikáció- és médiatudomány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Bármely alapszak + kommunikáció minor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3584942"/>
                  </a:ext>
                </a:extLst>
              </a:tr>
              <a:tr h="5984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Magyar nyelv és irodalom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Magyar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Bármely alapszak + magyar minor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1152116"/>
                  </a:ext>
                </a:extLst>
              </a:tr>
              <a:tr h="8842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Német nyelv, irodalom és kultúra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Germanisztika-német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Bármely alapszak + német minor + német felsőfokú C nyelvv.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1993287"/>
                  </a:ext>
                </a:extLst>
              </a:tr>
              <a:tr h="576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Néprajz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Néprajz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Bármely szak + néprajz minor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3436828"/>
                  </a:ext>
                </a:extLst>
              </a:tr>
              <a:tr h="8842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Neveléstudomány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Pedagógia, tanító, óvodapedagógus, gyógypedagógus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Andragógia, pszichológia, szociálpedagógia + 15 kr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592407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4F449-7E68-4B85-81C5-1B5DB3E4C887}" type="slidenum">
              <a:rPr lang="hu-HU" altLang="hu-HU"/>
              <a:pPr/>
              <a:t>7</a:t>
            </a:fld>
            <a:endParaRPr lang="hu-HU" altLang="hu-HU"/>
          </a:p>
        </p:txBody>
      </p:sp>
      <p:sp>
        <p:nvSpPr>
          <p:cNvPr id="272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Bemeneti feltételek</a:t>
            </a:r>
          </a:p>
        </p:txBody>
      </p:sp>
      <p:graphicFrame>
        <p:nvGraphicFramePr>
          <p:cNvPr id="272436" name="Group 52"/>
          <p:cNvGraphicFramePr>
            <a:graphicFrameLocks noGrp="1"/>
          </p:cNvGraphicFramePr>
          <p:nvPr>
            <p:ph idx="1"/>
          </p:nvPr>
        </p:nvGraphicFramePr>
        <p:xfrm>
          <a:off x="900113" y="1916113"/>
          <a:ext cx="8064500" cy="4249737"/>
        </p:xfrm>
        <a:graphic>
          <a:graphicData uri="http://schemas.openxmlformats.org/drawingml/2006/table">
            <a:tbl>
              <a:tblPr/>
              <a:tblGrid>
                <a:gridCol w="2686050">
                  <a:extLst>
                    <a:ext uri="{9D8B030D-6E8A-4147-A177-3AD203B41FA5}">
                      <a16:colId xmlns:a16="http://schemas.microsoft.com/office/drawing/2014/main" val="328152861"/>
                    </a:ext>
                  </a:extLst>
                </a:gridCol>
                <a:gridCol w="2692400">
                  <a:extLst>
                    <a:ext uri="{9D8B030D-6E8A-4147-A177-3AD203B41FA5}">
                      <a16:colId xmlns:a16="http://schemas.microsoft.com/office/drawing/2014/main" val="3316474372"/>
                    </a:ext>
                  </a:extLst>
                </a:gridCol>
                <a:gridCol w="2686050">
                  <a:extLst>
                    <a:ext uri="{9D8B030D-6E8A-4147-A177-3AD203B41FA5}">
                      <a16:colId xmlns:a16="http://schemas.microsoft.com/office/drawing/2014/main" val="1856339486"/>
                    </a:ext>
                  </a:extLst>
                </a:gridCol>
              </a:tblGrid>
              <a:tr h="438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Mesterszak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Tkr. értékű oklevél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Egyéb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6136874"/>
                  </a:ext>
                </a:extLst>
              </a:tr>
              <a:tr h="427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Pszichológia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Pszichológia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1618718"/>
                  </a:ext>
                </a:extLst>
              </a:tr>
              <a:tr h="7635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Szlavisztika (orosz)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Szlavisztika-orosz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Szlavisztika-lengyel + orosz középfokú C nyelvv.</a:t>
                      </a:r>
                      <a:b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</a:b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Bármely szak + orosz minor + középfokú C nyv.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4413986"/>
                  </a:ext>
                </a:extLst>
              </a:tr>
              <a:tr h="1092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Szociológia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Szociológia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Történelem, politológia, szociális munka, kommunikáció + 20 kr szociológiai, társ.tud. ism.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004877"/>
                  </a:ext>
                </a:extLst>
              </a:tr>
              <a:tr h="5746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Szociálpolitika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Szociális munka, szociálpedagógia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Szociológia, politológia + 30 kr. szoc. ism.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1191475"/>
                  </a:ext>
                </a:extLst>
              </a:tr>
              <a:tr h="644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Történelem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Történelem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Bármely szak + történelem minor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804158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97788-5738-44A9-8FF3-88136402BD67}" type="slidenum">
              <a:rPr lang="hu-HU" altLang="hu-HU"/>
              <a:pPr/>
              <a:t>8</a:t>
            </a:fld>
            <a:endParaRPr lang="hu-HU" altLang="hu-HU"/>
          </a:p>
        </p:txBody>
      </p:sp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Bemeneti feltételek</a:t>
            </a:r>
          </a:p>
        </p:txBody>
      </p:sp>
      <p:graphicFrame>
        <p:nvGraphicFramePr>
          <p:cNvPr id="265258" name="Group 42"/>
          <p:cNvGraphicFramePr>
            <a:graphicFrameLocks noGrp="1"/>
          </p:cNvGraphicFramePr>
          <p:nvPr>
            <p:ph idx="1"/>
          </p:nvPr>
        </p:nvGraphicFramePr>
        <p:xfrm>
          <a:off x="900113" y="1981200"/>
          <a:ext cx="7710487" cy="1736725"/>
        </p:xfrm>
        <a:graphic>
          <a:graphicData uri="http://schemas.openxmlformats.org/drawingml/2006/table">
            <a:tbl>
              <a:tblPr/>
              <a:tblGrid>
                <a:gridCol w="2568575">
                  <a:extLst>
                    <a:ext uri="{9D8B030D-6E8A-4147-A177-3AD203B41FA5}">
                      <a16:colId xmlns:a16="http://schemas.microsoft.com/office/drawing/2014/main" val="2505640420"/>
                    </a:ext>
                  </a:extLst>
                </a:gridCol>
                <a:gridCol w="2573337">
                  <a:extLst>
                    <a:ext uri="{9D8B030D-6E8A-4147-A177-3AD203B41FA5}">
                      <a16:colId xmlns:a16="http://schemas.microsoft.com/office/drawing/2014/main" val="3205926404"/>
                    </a:ext>
                  </a:extLst>
                </a:gridCol>
                <a:gridCol w="2568575">
                  <a:extLst>
                    <a:ext uri="{9D8B030D-6E8A-4147-A177-3AD203B41FA5}">
                      <a16:colId xmlns:a16="http://schemas.microsoft.com/office/drawing/2014/main" val="1645835344"/>
                    </a:ext>
                  </a:extLst>
                </a:gridCol>
              </a:tblGrid>
              <a:tr h="4238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Mesterszak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Tkr. értékű oklevél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Egyéb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9758763"/>
                  </a:ext>
                </a:extLst>
              </a:tr>
              <a:tr h="414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Fordító és tolmács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Bármely szak + első idegen nyelvből felsőfokú C nyelvv. + második idegen nyelvből középfokú C nyelvv.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hu-HU" altLang="hu-H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51380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5BFD5-42D1-49B2-B283-C9D272AB5BF8}" type="slidenum">
              <a:rPr lang="hu-HU" altLang="hu-HU"/>
              <a:pPr/>
              <a:t>9</a:t>
            </a:fld>
            <a:endParaRPr lang="hu-HU" altLang="hu-HU"/>
          </a:p>
        </p:txBody>
      </p:sp>
      <p:sp>
        <p:nvSpPr>
          <p:cNvPr id="256004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hu-HU" altLang="hu-HU" sz="2600"/>
              <a:t>A diszciplináris MA felvételi pontszámítása</a:t>
            </a:r>
          </a:p>
        </p:txBody>
      </p:sp>
      <p:sp>
        <p:nvSpPr>
          <p:cNvPr id="25600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543800" cy="4616450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800" b="1">
                <a:effectLst/>
              </a:rPr>
              <a:t>2013</a:t>
            </a:r>
            <a:r>
              <a:rPr lang="hu-HU" altLang="hu-HU" sz="1800">
                <a:effectLst/>
              </a:rPr>
              <a:t>: SZÓBELI FELVÉTELI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800">
                <a:effectLst/>
              </a:rPr>
              <a:t>		kivétel: </a:t>
            </a:r>
            <a:r>
              <a:rPr lang="hu-HU" altLang="hu-HU" sz="1800">
                <a:solidFill>
                  <a:srgbClr val="FF0000"/>
                </a:solidFill>
                <a:effectLst/>
              </a:rPr>
              <a:t>fordító és tolmács</a:t>
            </a:r>
            <a:r>
              <a:rPr lang="hu-HU" altLang="hu-HU" sz="1800">
                <a:solidFill>
                  <a:schemeClr val="accent1"/>
                </a:solidFill>
                <a:effectLst/>
              </a:rPr>
              <a:t> (írásbeli - fordítások)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hu-HU" altLang="hu-HU" sz="1800">
              <a:effectLst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800" b="1">
                <a:effectLst/>
              </a:rPr>
              <a:t>A pontszámítás: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800">
                <a:effectLst/>
              </a:rPr>
              <a:t>	— felvételi vizsga: 			75 pont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800">
                <a:effectLst/>
              </a:rPr>
              <a:t>	— oklevél minősítése alapján: 		15 pont (minősítés x 3)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800">
                <a:effectLst/>
              </a:rPr>
              <a:t>	— többletpont:			max. 10 pont</a:t>
            </a:r>
          </a:p>
          <a:p>
            <a:pPr>
              <a:lnSpc>
                <a:spcPct val="80000"/>
              </a:lnSpc>
            </a:pPr>
            <a:endParaRPr lang="hu-HU" altLang="hu-HU" sz="1800" b="1">
              <a:effectLst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800" b="1">
                <a:effectLst/>
              </a:rPr>
              <a:t>A többletpontok megoszlása </a:t>
            </a:r>
            <a:r>
              <a:rPr lang="hu-HU" altLang="hu-HU" sz="1800">
                <a:effectLst/>
              </a:rPr>
              <a:t>(maximum 10 többletpont adható):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800">
                <a:effectLst/>
              </a:rPr>
              <a:t>	— előnyben részesítés: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400">
                <a:effectLst/>
              </a:rPr>
              <a:t>		fogyatékosság			2 pont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400">
                <a:effectLst/>
              </a:rPr>
              <a:t>		gyermekgondozás			1 pont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400">
                <a:effectLst/>
              </a:rPr>
              <a:t>		hátrányos helyzet  (halmozottan):		1 pont (2 pont) 	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800">
                <a:effectLst/>
              </a:rPr>
              <a:t>	— 2. nyelvvizsga (közép C):  2 pont, (felső C): 3 pont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800">
                <a:effectLst/>
              </a:rPr>
              <a:t>	— 3. nyelvvizsga (közép C):  3 pont, (felső C): 5 pont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800">
                <a:effectLst/>
              </a:rPr>
              <a:t>	— kiemelkedő tudományos teljesítmény:    5 pont 	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400">
                <a:effectLst/>
              </a:rPr>
              <a:t>		(OTDK helyezés,  DETEP, publikáció)</a:t>
            </a:r>
          </a:p>
          <a:p>
            <a:pPr>
              <a:lnSpc>
                <a:spcPct val="80000"/>
              </a:lnSpc>
            </a:pPr>
            <a:endParaRPr lang="hu-HU" altLang="hu-HU" sz="140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zikra">
  <a:themeElements>
    <a:clrScheme name="Szikra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Szikr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zikra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zikra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zikra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zikra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zikra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zikra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zikra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zikra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zikra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Shimmer</Template>
  <TotalTime>1213</TotalTime>
  <Words>510</Words>
  <Application>Microsoft Office PowerPoint</Application>
  <PresentationFormat>Diavetítés a képernyőre (4:3 oldalarány)</PresentationFormat>
  <Paragraphs>216</Paragraphs>
  <Slides>13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13</vt:i4>
      </vt:variant>
    </vt:vector>
  </HeadingPairs>
  <TitlesOfParts>
    <vt:vector size="18" baseType="lpstr">
      <vt:lpstr>Times New Roman</vt:lpstr>
      <vt:lpstr>Tahoma</vt:lpstr>
      <vt:lpstr>Wingdings</vt:lpstr>
      <vt:lpstr>Arial</vt:lpstr>
      <vt:lpstr>Szikra</vt:lpstr>
      <vt:lpstr>PowerPoint-bemutató</vt:lpstr>
      <vt:lpstr>20 DISZCIPLINÁRIS MA</vt:lpstr>
      <vt:lpstr>A BTK szakstruktúrája - 2013</vt:lpstr>
      <vt:lpstr>Bemeneti feltételek</vt:lpstr>
      <vt:lpstr>Bemeneti feltételek</vt:lpstr>
      <vt:lpstr>Bemeneti feltételek</vt:lpstr>
      <vt:lpstr>Bemeneti feltételek</vt:lpstr>
      <vt:lpstr>Bemeneti feltételek</vt:lpstr>
      <vt:lpstr>A diszciplináris MA felvételi pontszámítása</vt:lpstr>
      <vt:lpstr>9 + 1 TANÁRI MA (a Felvételi Tájékoztatóban: tanár – xxxxtanár néven) </vt:lpstr>
      <vt:lpstr>A tanári MA felvételi pontszámítása</vt:lpstr>
      <vt:lpstr>Felvételi időpontok</vt:lpstr>
      <vt:lpstr>További információk: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Debreceni Egyetem</dc:title>
  <dc:creator>.</dc:creator>
  <cp:lastModifiedBy>Fazekas Zoltán</cp:lastModifiedBy>
  <cp:revision>70</cp:revision>
  <dcterms:created xsi:type="dcterms:W3CDTF">2007-12-01T14:50:18Z</dcterms:created>
  <dcterms:modified xsi:type="dcterms:W3CDTF">2017-06-20T13:37:34Z</dcterms:modified>
</cp:coreProperties>
</file>